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tags/tag6.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82"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258" r:id="rId18"/>
    <p:sldId id="259" r:id="rId19"/>
    <p:sldId id="262" r:id="rId20"/>
    <p:sldId id="272" r:id="rId21"/>
    <p:sldId id="273" r:id="rId22"/>
    <p:sldId id="274" r:id="rId23"/>
    <p:sldId id="275" r:id="rId24"/>
    <p:sldId id="276" r:id="rId25"/>
    <p:sldId id="277" r:id="rId26"/>
    <p:sldId id="278" r:id="rId27"/>
    <p:sldId id="264" r:id="rId28"/>
    <p:sldId id="279"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8" r:id="rId45"/>
    <p:sldId id="329" r:id="rId46"/>
    <p:sldId id="330" r:id="rId47"/>
    <p:sldId id="331"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51" r:id="rId65"/>
    <p:sldId id="350" r:id="rId66"/>
    <p:sldId id="348"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44">
          <p15:clr>
            <a:srgbClr val="A4A3A4"/>
          </p15:clr>
        </p15:guide>
        <p15:guide id="2" pos="38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FB5E6"/>
    <a:srgbClr val="008FD8"/>
    <a:srgbClr val="1C208A"/>
    <a:srgbClr val="D8ECE3"/>
    <a:srgbClr val="F597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8054" autoAdjust="0"/>
  </p:normalViewPr>
  <p:slideViewPr>
    <p:cSldViewPr snapToGrid="0" showGuides="1">
      <p:cViewPr varScale="1">
        <p:scale>
          <a:sx n="64" d="100"/>
          <a:sy n="64" d="100"/>
        </p:scale>
        <p:origin x="680" y="44"/>
      </p:cViewPr>
      <p:guideLst>
        <p:guide orient="horz" pos="3044"/>
        <p:guide pos="386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6FB5E6"/>
              </a:solidFill>
              <a:ln w="19050">
                <a:solidFill>
                  <a:schemeClr val="lt1"/>
                </a:solidFill>
              </a:ln>
              <a:effectLst/>
            </c:spPr>
            <c:extLst>
              <c:ext xmlns:c16="http://schemas.microsoft.com/office/drawing/2014/chart" uri="{C3380CC4-5D6E-409C-BE32-E72D297353CC}">
                <c16:uniqueId val="{00000001-54C2-4B14-8A5E-F8FC0D5C6527}"/>
              </c:ext>
            </c:extLst>
          </c:dPt>
          <c:dPt>
            <c:idx val="1"/>
            <c:bubble3D val="0"/>
            <c:spPr>
              <a:solidFill>
                <a:srgbClr val="F59726"/>
              </a:solidFill>
              <a:ln w="19050">
                <a:solidFill>
                  <a:schemeClr val="lt1"/>
                </a:solidFill>
              </a:ln>
              <a:effectLst/>
            </c:spPr>
            <c:extLst>
              <c:ext xmlns:c16="http://schemas.microsoft.com/office/drawing/2014/chart" uri="{C3380CC4-5D6E-409C-BE32-E72D297353CC}">
                <c16:uniqueId val="{00000003-54C2-4B14-8A5E-F8FC0D5C6527}"/>
              </c:ext>
            </c:extLst>
          </c:dPt>
          <c:dPt>
            <c:idx val="2"/>
            <c:bubble3D val="0"/>
            <c:spPr>
              <a:solidFill>
                <a:srgbClr val="D8ECE3"/>
              </a:solidFill>
              <a:ln w="19050">
                <a:solidFill>
                  <a:schemeClr val="lt1"/>
                </a:solidFill>
              </a:ln>
              <a:effectLst/>
            </c:spPr>
            <c:extLst>
              <c:ext xmlns:c16="http://schemas.microsoft.com/office/drawing/2014/chart" uri="{C3380CC4-5D6E-409C-BE32-E72D297353CC}">
                <c16:uniqueId val="{00000005-54C2-4B14-8A5E-F8FC0D5C6527}"/>
              </c:ext>
            </c:extLst>
          </c:dPt>
          <c:dPt>
            <c:idx val="3"/>
            <c:bubble3D val="0"/>
            <c:spPr>
              <a:solidFill>
                <a:srgbClr val="008FD8"/>
              </a:solidFill>
              <a:ln w="19050">
                <a:solidFill>
                  <a:schemeClr val="lt1"/>
                </a:solidFill>
              </a:ln>
              <a:effectLst/>
            </c:spPr>
            <c:extLst>
              <c:ext xmlns:c16="http://schemas.microsoft.com/office/drawing/2014/chart" uri="{C3380CC4-5D6E-409C-BE32-E72D297353CC}">
                <c16:uniqueId val="{00000007-54C2-4B14-8A5E-F8FC0D5C6527}"/>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6.8</c:v>
                </c:pt>
                <c:pt idx="1">
                  <c:v>3.2</c:v>
                </c:pt>
                <c:pt idx="2">
                  <c:v>1.4</c:v>
                </c:pt>
                <c:pt idx="3">
                  <c:v>1.2</c:v>
                </c:pt>
              </c:numCache>
            </c:numRef>
          </c:val>
          <c:extLst>
            <c:ext xmlns:c16="http://schemas.microsoft.com/office/drawing/2014/chart" uri="{C3380CC4-5D6E-409C-BE32-E72D297353CC}">
              <c16:uniqueId val="{00000008-54C2-4B14-8A5E-F8FC0D5C65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老师好，我们是第</a:t>
            </a:r>
            <a:r>
              <a:rPr lang="en-US" altLang="zh-CN" dirty="0"/>
              <a:t>12</a:t>
            </a:r>
            <a:r>
              <a:rPr lang="zh-CN" altLang="en-US" dirty="0"/>
              <a:t>组，我们的项目是实验教学管理平台前端系统</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在项目的过程管理与监督控制中，我们主要使用了图形报告工具。</a:t>
            </a:r>
          </a:p>
        </p:txBody>
      </p:sp>
      <p:sp>
        <p:nvSpPr>
          <p:cNvPr id="4" name="灯片编号占位符 3"/>
          <p:cNvSpPr>
            <a:spLocks noGrp="1"/>
          </p:cNvSpPr>
          <p:nvPr>
            <p:ph type="sldNum" sz="quarter" idx="5"/>
          </p:nvPr>
        </p:nvSpPr>
        <p:spPr/>
        <p:txBody>
          <a:bodyPr/>
          <a:lstStyle/>
          <a:p>
            <a:fld id="{23F2ADFF-E701-444E-9D6C-5BD7D9F92FA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首先是燃尽图，在甘特图的基础上，我们绘制了项目的燃尽图，</a:t>
            </a:r>
            <a:r>
              <a:rPr lang="zh-CN" altLang="en-US" dirty="0">
                <a:effectLst/>
              </a:rPr>
              <a:t>直观反映计划资源消耗和实际资源消耗。我们的项目实施情况与计划基本一致，</a:t>
            </a:r>
            <a:r>
              <a:rPr lang="zh-CN" altLang="en-US" b="1" dirty="0">
                <a:solidFill>
                  <a:srgbClr val="FF0000"/>
                </a:solidFill>
                <a:effectLst/>
              </a:rPr>
              <a:t>（点一下），</a:t>
            </a:r>
            <a:r>
              <a:rPr lang="zh-CN" altLang="en-US" dirty="0">
                <a:effectLst/>
              </a:rPr>
              <a:t>对于偏差部分，我们将通过挣值分析法来进一步分析</a:t>
            </a:r>
            <a:endParaRPr lang="zh-CN" altLang="en-US"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5"/>
          </p:nvPr>
        </p:nvSpPr>
        <p:spPr/>
        <p:txBody>
          <a:bodyPr/>
          <a:lstStyle/>
          <a:p>
            <a:fld id="{23F2ADFF-E701-444E-9D6C-5BD7D9F92FA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在挣值分析中有三个基本量，计划价值、挣值和实际成本。通过三个基本量，我们可以计算得到四个评价指标。</a:t>
            </a:r>
          </a:p>
          <a:p>
            <a:endParaRPr lang="zh-CN" altLang="en-US" dirty="0"/>
          </a:p>
        </p:txBody>
      </p:sp>
      <p:sp>
        <p:nvSpPr>
          <p:cNvPr id="4" name="灯片编号占位符 3"/>
          <p:cNvSpPr>
            <a:spLocks noGrp="1"/>
          </p:cNvSpPr>
          <p:nvPr>
            <p:ph type="sldNum" sz="quarter" idx="5"/>
          </p:nvPr>
        </p:nvSpPr>
        <p:spPr/>
        <p:txBody>
          <a:bodyPr/>
          <a:lstStyle/>
          <a:p>
            <a:fld id="{23F2ADFF-E701-444E-9D6C-5BD7D9F92FA7}"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我们根据项目实施的</a:t>
            </a:r>
            <a:r>
              <a:rPr lang="zh-CN" altLang="en-US" dirty="0">
                <a:effectLst/>
              </a:rPr>
              <a:t>甘特图以及</a:t>
            </a:r>
            <a:r>
              <a:rPr lang="en-US" altLang="zh-CN" dirty="0">
                <a:effectLst/>
              </a:rPr>
              <a:t>WBS</a:t>
            </a:r>
            <a:r>
              <a:rPr lang="zh-CN" altLang="en-US" dirty="0">
                <a:effectLst/>
              </a:rPr>
              <a:t>分析计算得到挣值分析表。在这个基础上，我们计算并绘制了下面的挣值分析图。</a:t>
            </a:r>
          </a:p>
          <a:p>
            <a:endParaRPr lang="zh-CN" altLang="en-US" dirty="0"/>
          </a:p>
        </p:txBody>
      </p:sp>
      <p:sp>
        <p:nvSpPr>
          <p:cNvPr id="4" name="灯片编号占位符 3"/>
          <p:cNvSpPr>
            <a:spLocks noGrp="1"/>
          </p:cNvSpPr>
          <p:nvPr>
            <p:ph type="sldNum" sz="quarter" idx="5"/>
          </p:nvPr>
        </p:nvSpPr>
        <p:spPr/>
        <p:txBody>
          <a:bodyPr/>
          <a:lstStyle/>
          <a:p>
            <a:fld id="{23F2ADFF-E701-444E-9D6C-5BD7D9F92FA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这是</a:t>
            </a:r>
            <a:r>
              <a:rPr lang="en-US" altLang="zh-CN" b="0" i="0" dirty="0">
                <a:solidFill>
                  <a:srgbClr val="333333"/>
                </a:solidFill>
                <a:effectLst/>
                <a:latin typeface="Open Sans" panose="020B0606030504020204" pitchFamily="34" charset="0"/>
              </a:rPr>
              <a:t>PV-EV-AC</a:t>
            </a:r>
            <a:r>
              <a:rPr lang="zh-CN" altLang="en-US" b="0" i="0" dirty="0">
                <a:solidFill>
                  <a:srgbClr val="333333"/>
                </a:solidFill>
                <a:effectLst/>
                <a:latin typeface="Open Sans" panose="020B0606030504020204" pitchFamily="34" charset="0"/>
              </a:rPr>
              <a:t>曲线</a:t>
            </a:r>
            <a:endParaRPr lang="zh-CN" altLang="en-US" dirty="0">
              <a:effectLst/>
            </a:endParaRPr>
          </a:p>
        </p:txBody>
      </p:sp>
      <p:sp>
        <p:nvSpPr>
          <p:cNvPr id="4" name="灯片编号占位符 3"/>
          <p:cNvSpPr>
            <a:spLocks noGrp="1"/>
          </p:cNvSpPr>
          <p:nvPr>
            <p:ph type="sldNum" sz="quarter" idx="5"/>
          </p:nvPr>
        </p:nvSpPr>
        <p:spPr/>
        <p:txBody>
          <a:bodyPr/>
          <a:lstStyle/>
          <a:p>
            <a:fld id="{23F2ADFF-E701-444E-9D6C-5BD7D9F92FA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我们通过四个指标进一步分析。通过</a:t>
            </a:r>
            <a:r>
              <a:rPr lang="en-US" altLang="zh-CN" b="0" i="0" dirty="0">
                <a:solidFill>
                  <a:srgbClr val="333333"/>
                </a:solidFill>
                <a:effectLst/>
                <a:latin typeface="Open Sans" panose="020B0606030504020204" pitchFamily="34" charset="0"/>
              </a:rPr>
              <a:t>SV-CV</a:t>
            </a:r>
            <a:r>
              <a:rPr lang="zh-CN" altLang="en-US" b="0" i="0" dirty="0">
                <a:solidFill>
                  <a:srgbClr val="333333"/>
                </a:solidFill>
                <a:effectLst/>
                <a:latin typeface="Open Sans" panose="020B0606030504020204" pitchFamily="34" charset="0"/>
              </a:rPr>
              <a:t>曲线可以发现，项目在第三周和第十三周左右出现了偏差，其余时间与计划几乎保持一致。</a:t>
            </a:r>
            <a:endParaRPr lang="en-US" altLang="zh-CN" b="0" i="0" dirty="0">
              <a:solidFill>
                <a:srgbClr val="333333"/>
              </a:solidFill>
              <a:effectLst/>
              <a:latin typeface="Open Sans" panose="020B0606030504020204" pitchFamily="34" charset="0"/>
            </a:endParaRPr>
          </a:p>
          <a:p>
            <a:r>
              <a:rPr lang="zh-CN" altLang="en-US" b="0" i="0" dirty="0">
                <a:solidFill>
                  <a:srgbClr val="333333"/>
                </a:solidFill>
                <a:effectLst/>
                <a:latin typeface="Open Sans" panose="020B0606030504020204" pitchFamily="34" charset="0"/>
              </a:rPr>
              <a:t>这是因为：</a:t>
            </a:r>
            <a:endParaRPr lang="en-US" altLang="zh-CN" b="0" i="0" dirty="0">
              <a:solidFill>
                <a:srgbClr val="333333"/>
              </a:solidFill>
              <a:effectLst/>
              <a:latin typeface="Open Sans" panose="020B0606030504020204" pitchFamily="34" charset="0"/>
            </a:endParaRPr>
          </a:p>
          <a:p>
            <a:r>
              <a:rPr lang="zh-CN" altLang="en-US" b="0" i="0" dirty="0">
                <a:solidFill>
                  <a:srgbClr val="333333"/>
                </a:solidFill>
                <a:effectLst/>
                <a:latin typeface="Open Sans" panose="020B0606030504020204" pitchFamily="34" charset="0"/>
              </a:rPr>
              <a:t>在前期，</a:t>
            </a:r>
            <a:r>
              <a:rPr lang="zh-CN" altLang="en-US" dirty="0"/>
              <a:t>由于需求不够明确，导致项目落后于计划。我们及时与利益相关者</a:t>
            </a:r>
            <a:r>
              <a:rPr lang="zh-CN" altLang="en-US" dirty="0">
                <a:effectLst/>
              </a:rPr>
              <a:t>召开会议，进一步明确需求，并进行记录，及时纠正。</a:t>
            </a:r>
            <a:endParaRPr lang="en-US" altLang="zh-CN" dirty="0">
              <a:effectLst/>
            </a:endParaRPr>
          </a:p>
          <a:p>
            <a:r>
              <a:rPr lang="zh-CN" altLang="en-US" dirty="0">
                <a:effectLst/>
              </a:rPr>
              <a:t>在项目中后期，与各个小组进行对接时，出现了一些问题：如后端数据库不统一，导致了落后，我们对于这些问题进行了多次沟通与跟进，花费了比预期多的时间成本进行解决，然后追赶上了进度。</a:t>
            </a:r>
            <a:endParaRPr lang="en-US" altLang="zh-CN" dirty="0">
              <a:effectLst/>
            </a:endParaRPr>
          </a:p>
          <a:p>
            <a:r>
              <a:rPr lang="zh-CN" altLang="en-US" dirty="0">
                <a:effectLst/>
              </a:rPr>
              <a:t>通过右边的</a:t>
            </a:r>
            <a:r>
              <a:rPr lang="en-US" altLang="zh-CN" dirty="0">
                <a:effectLst/>
              </a:rPr>
              <a:t>SPI-CPI</a:t>
            </a:r>
            <a:r>
              <a:rPr lang="zh-CN" altLang="en-US" dirty="0">
                <a:effectLst/>
              </a:rPr>
              <a:t>绩效曲线可以看出，我们项目在实施过程中与计划整体一致。</a:t>
            </a:r>
          </a:p>
          <a:p>
            <a:endParaRPr lang="zh-CN" altLang="en-US" dirty="0">
              <a:effectLst/>
            </a:endParaRPr>
          </a:p>
        </p:txBody>
      </p:sp>
      <p:sp>
        <p:nvSpPr>
          <p:cNvPr id="4" name="灯片编号占位符 3"/>
          <p:cNvSpPr>
            <a:spLocks noGrp="1"/>
          </p:cNvSpPr>
          <p:nvPr>
            <p:ph type="sldNum" sz="quarter" idx="5"/>
          </p:nvPr>
        </p:nvSpPr>
        <p:spPr/>
        <p:txBody>
          <a:bodyPr/>
          <a:lstStyle/>
          <a:p>
            <a:fld id="{23F2ADFF-E701-444E-9D6C-5BD7D9F92FA7}"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同时，我们对项目进行了优先控制和变动控制。我们对以下</a:t>
            </a:r>
            <a:r>
              <a:rPr lang="zh-CN" altLang="en-US" dirty="0">
                <a:effectLst/>
              </a:rPr>
              <a:t>重点活动实施更高级别的监管。同时使用右边的流程图对于项目中出现的变动进行控制和管理。</a:t>
            </a:r>
            <a:endParaRPr lang="zh-CN" altLang="en-US" dirty="0"/>
          </a:p>
        </p:txBody>
      </p:sp>
      <p:sp>
        <p:nvSpPr>
          <p:cNvPr id="4" name="灯片编号占位符 3"/>
          <p:cNvSpPr>
            <a:spLocks noGrp="1"/>
          </p:cNvSpPr>
          <p:nvPr>
            <p:ph type="sldNum" sz="quarter" idx="5"/>
          </p:nvPr>
        </p:nvSpPr>
        <p:spPr/>
        <p:txBody>
          <a:bodyPr/>
          <a:lstStyle/>
          <a:p>
            <a:fld id="{23F2ADFF-E701-444E-9D6C-5BD7D9F92FA7}"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在过程改进中，我们遇到的较大的问题是交付延后，为此我们绘制了鱼骨图来分析导致这一错误的原因，主要从测试、需求、设计等六个方面来进行分析</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接下来，我们又从上述的错误中筛选了比较重要的几个原因，进行帕累托分析。我们统计了这些原因产生的错误合计，绘制出了帕累托分析图，通过图形找出最重要的原因。</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接下来我们使用</a:t>
            </a:r>
            <a:r>
              <a:rPr lang="en-US" altLang="zh-CN">
                <a:sym typeface="+mn-ea"/>
              </a:rPr>
              <a:t>CMM</a:t>
            </a:r>
            <a:r>
              <a:rPr lang="zh-CN" altLang="en-US">
                <a:sym typeface="+mn-ea"/>
              </a:rPr>
              <a:t>能力成熟度模型</a:t>
            </a:r>
            <a:r>
              <a:rPr lang="zh-CN" altLang="en-US"/>
              <a:t>针对那些原因对我们的项目进行持续的过程改进。该模型分为</a:t>
            </a:r>
            <a:r>
              <a:rPr lang="en-US" altLang="zh-CN"/>
              <a:t>5</a:t>
            </a:r>
            <a:r>
              <a:rPr lang="zh-CN" altLang="en-US"/>
              <a:t>个阶段，根据不同的成熟度阶段，对项目做出不同的改进。</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我们将从以下几个个方面进行介绍</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a:t>
            </a:r>
            <a:r>
              <a:rPr lang="en-US" altLang="zh-CN"/>
              <a:t>R4</a:t>
            </a:r>
            <a:r>
              <a:rPr lang="zh-CN" altLang="en-US"/>
              <a:t>和</a:t>
            </a:r>
            <a:r>
              <a:rPr lang="en-US" altLang="zh-CN"/>
              <a:t>R5</a:t>
            </a:r>
            <a:r>
              <a:rPr lang="zh-CN" altLang="en-US"/>
              <a:t>，我们采用风险接受策略主动应对，我们希望将资源用于发生的可能性更高和危害更大的风险。</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a:t>
            </a:r>
            <a:r>
              <a:rPr lang="en-US" altLang="zh-CN"/>
              <a:t>R4</a:t>
            </a:r>
            <a:r>
              <a:rPr lang="zh-CN" altLang="en-US"/>
              <a:t>和</a:t>
            </a:r>
            <a:r>
              <a:rPr lang="en-US" altLang="zh-CN"/>
              <a:t>R5</a:t>
            </a:r>
            <a:r>
              <a:rPr lang="zh-CN" altLang="en-US"/>
              <a:t>，我们采用风险接受策略主动应对，我们希望将资源用于发生的可能性更高和危害更大的风险。</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首先是软件规模估算，主流的分析方法主要有三种，我们主要使用</a:t>
            </a:r>
            <a:r>
              <a:rPr lang="en-US" altLang="zh-CN" dirty="0"/>
              <a:t>NESMA</a:t>
            </a:r>
            <a:r>
              <a:rPr lang="zh-CN" altLang="en-US" dirty="0"/>
              <a:t>方法进行分析，经过分析后，我们认为详细法最适合我们的成本估算阶段。</a:t>
            </a:r>
          </a:p>
        </p:txBody>
      </p:sp>
      <p:sp>
        <p:nvSpPr>
          <p:cNvPr id="4" name="灯片编号占位符 3"/>
          <p:cNvSpPr>
            <a:spLocks noGrp="1"/>
          </p:cNvSpPr>
          <p:nvPr>
            <p:ph type="sldNum" sz="quarter" idx="5"/>
          </p:nvPr>
        </p:nvSpPr>
        <p:spPr/>
        <p:txBody>
          <a:bodyPr/>
          <a:lstStyle/>
          <a:p>
            <a:fld id="{327CB174-00DA-4D4E-B70E-57E33E52B318}" type="slidenum">
              <a:rPr lang="zh-CN" altLang="en-US" smtClean="0"/>
              <a:t>30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我们首先通过绘制数据流图，进行数据功能度量</a:t>
            </a:r>
          </a:p>
        </p:txBody>
      </p:sp>
      <p:sp>
        <p:nvSpPr>
          <p:cNvPr id="4" name="灯片编号占位符 3"/>
          <p:cNvSpPr>
            <a:spLocks noGrp="1"/>
          </p:cNvSpPr>
          <p:nvPr>
            <p:ph type="sldNum" sz="quarter" idx="5"/>
          </p:nvPr>
        </p:nvSpPr>
        <p:spPr/>
        <p:txBody>
          <a:bodyPr/>
          <a:lstStyle/>
          <a:p>
            <a:fld id="{327CB174-00DA-4D4E-B70E-57E33E52B318}" type="slidenum">
              <a:rPr lang="zh-CN" altLang="en-US" smtClean="0"/>
              <a:t>31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根据数据流图，我们可以识别出内部逻辑文件、外部逻辑文件、内部输出、外部输出、外部查询等，由于我们主要负责前端部分，因此内部逻辑文件为空，外部逻辑文件主要为</a:t>
            </a:r>
            <a:r>
              <a:rPr lang="en-US" altLang="zh-CN" dirty="0"/>
              <a:t>API</a:t>
            </a:r>
            <a:r>
              <a:rPr lang="zh-CN" altLang="en-US" dirty="0"/>
              <a:t>，根据参数类型划分，外部输入主要为前端点击事件，外部输出主要为需要前端对</a:t>
            </a:r>
            <a:r>
              <a:rPr lang="en-US" altLang="zh-CN" dirty="0"/>
              <a:t>API</a:t>
            </a:r>
            <a:r>
              <a:rPr lang="zh-CN" altLang="en-US" dirty="0"/>
              <a:t>获得的数据进行计算的内容，外部查询主要为前端展示内容</a:t>
            </a:r>
          </a:p>
        </p:txBody>
      </p:sp>
      <p:sp>
        <p:nvSpPr>
          <p:cNvPr id="4" name="灯片编号占位符 3"/>
          <p:cNvSpPr>
            <a:spLocks noGrp="1"/>
          </p:cNvSpPr>
          <p:nvPr>
            <p:ph type="sldNum" sz="quarter" idx="5"/>
          </p:nvPr>
        </p:nvSpPr>
        <p:spPr/>
        <p:txBody>
          <a:bodyPr/>
          <a:lstStyle/>
          <a:p>
            <a:fld id="{327CB174-00DA-4D4E-B70E-57E33E52B318}" type="slidenum">
              <a:rPr lang="zh-CN" altLang="en-US" smtClean="0"/>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79400" algn="l" defTabSz="914400" rtl="0" eaLnBrk="1" fontAlgn="auto" latinLnBrk="0" hangingPunct="1">
              <a:lnSpc>
                <a:spcPct val="115000"/>
              </a:lnSpc>
              <a:spcBef>
                <a:spcPts val="0"/>
              </a:spcBef>
              <a:spcAft>
                <a:spcPts val="0"/>
              </a:spcAft>
              <a:buClrTx/>
              <a:buSzTx/>
              <a:buFontTx/>
              <a:buNone/>
              <a:defRPr/>
            </a:pP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根据以上数据，综合每一项的复杂程度进行归类，我们可以生成计算未调整功能点所需要的表格，于是可以得到</a:t>
            </a:r>
            <a:r>
              <a:rPr lang="zh-CN" altLang="zh-CN" sz="1800" kern="100" dirty="0">
                <a:effectLst/>
                <a:latin typeface="宋体" panose="02010600030101010101" pitchFamily="2" charset="-122"/>
                <a:ea typeface="宋体" panose="02010600030101010101" pitchFamily="2" charset="-122"/>
              </a:rPr>
              <a:t>未调整功能点数</a:t>
            </a:r>
            <a:r>
              <a:rPr lang="zh-CN" altLang="en-US" sz="1800" kern="100" dirty="0">
                <a:effectLst/>
                <a:latin typeface="宋体" panose="02010600030101010101" pitchFamily="2" charset="-122"/>
                <a:ea typeface="宋体" panose="02010600030101010101" pitchFamily="2" charset="-122"/>
              </a:rPr>
              <a:t>为</a:t>
            </a:r>
            <a:r>
              <a:rPr lang="en-US" altLang="zh-CN" sz="1800" kern="100" dirty="0">
                <a:effectLst/>
                <a:latin typeface="宋体" panose="02010600030101010101" pitchFamily="2" charset="-122"/>
                <a:ea typeface="宋体" panose="02010600030101010101" pitchFamily="2" charset="-122"/>
              </a:rPr>
              <a:t>273.</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15000"/>
              </a:lnSpc>
            </a:pP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327CB174-00DA-4D4E-B70E-57E33E52B318}" type="slidenum">
              <a:rPr lang="zh-CN" altLang="en-US" smtClean="0"/>
              <a:t>33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gn="l">
              <a:lnSpc>
                <a:spcPct val="115000"/>
              </a:lnSpc>
            </a:pP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之后，进行系统特征因子的计算，针对</a:t>
            </a:r>
            <a:r>
              <a:rPr lang="en-US" altLang="zh-CN" sz="1800" kern="100" dirty="0">
                <a:effectLst/>
                <a:latin typeface="等线" panose="02010600030101010101" charset="-122"/>
                <a:ea typeface="Adobe 宋体 Std L" panose="02020300000000000000" pitchFamily="18" charset="-122"/>
                <a:cs typeface="Times New Roman" panose="02020603050405020304" pitchFamily="18" charset="0"/>
              </a:rPr>
              <a:t>14</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项系统基本特征对系统的重要程度进行评估，得出每项特征的影响程度值（</a:t>
            </a:r>
            <a:r>
              <a:rPr lang="en-US" altLang="zh-CN" sz="1800" kern="100" dirty="0">
                <a:effectLst/>
                <a:latin typeface="等线" panose="02010600030101010101" charset="-122"/>
                <a:ea typeface="Adobe 宋体 Std L" panose="02020300000000000000" pitchFamily="18" charset="-122"/>
                <a:cs typeface="Times New Roman" panose="02020603050405020304" pitchFamily="18" charset="0"/>
              </a:rPr>
              <a:t>DI</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a:t>
            </a:r>
            <a:r>
              <a:rPr lang="en-US" altLang="zh-CN" sz="1800" kern="100" dirty="0">
                <a:effectLst/>
                <a:latin typeface="等线" panose="02010600030101010101" charset="-122"/>
                <a:ea typeface="Adobe 宋体 Std L" panose="02020300000000000000" pitchFamily="18" charset="-122"/>
                <a:cs typeface="Times New Roman" panose="02020603050405020304" pitchFamily="18" charset="0"/>
              </a:rPr>
              <a:t>.</a:t>
            </a:r>
          </a:p>
          <a:p>
            <a:pPr indent="279400" algn="l">
              <a:lnSpc>
                <a:spcPct val="115000"/>
              </a:lnSpc>
            </a:pPr>
            <a:r>
              <a:rPr lang="zh-CN" altLang="zh-CN" sz="1800" dirty="0">
                <a:effectLst/>
                <a:ea typeface="Adobe 宋体 Std L" panose="02020300000000000000" pitchFamily="18" charset="-122"/>
                <a:cs typeface="Times New Roman" panose="02020603050405020304" pitchFamily="18" charset="0"/>
              </a:rPr>
              <a:t>通过上表可知，总影响程度合计为</a:t>
            </a:r>
            <a:r>
              <a:rPr lang="en-US" altLang="zh-CN" sz="1800" dirty="0">
                <a:effectLst/>
                <a:ea typeface="Adobe 宋体 Std L" panose="02020300000000000000" pitchFamily="18" charset="-122"/>
                <a:cs typeface="Times New Roman" panose="02020603050405020304" pitchFamily="18" charset="0"/>
              </a:rPr>
              <a:t>43</a:t>
            </a:r>
            <a:r>
              <a:rPr lang="zh-CN" altLang="zh-CN" sz="1800" dirty="0">
                <a:effectLst/>
                <a:ea typeface="Adobe 宋体 Std L" panose="02020300000000000000" pitchFamily="18" charset="-122"/>
                <a:cs typeface="Times New Roman" panose="02020603050405020304" pitchFamily="18" charset="0"/>
              </a:rPr>
              <a:t>。</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79400" algn="l">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根据</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TDI</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计算调整因子（</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VAF</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VAF=0.65 +TDI*0.01=0.65+43*0.01=1.08</a:t>
            </a:r>
            <a:endPar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根据未调整功能点和调整因子计算已调整功能点：</a:t>
            </a:r>
          </a:p>
          <a:p>
            <a:pPr indent="287020" algn="l">
              <a:lnSpc>
                <a:spcPct val="150000"/>
              </a:lnSpc>
            </a:pPr>
            <a:r>
              <a:rPr lang="en-US" altLang="zh-CN" sz="1200" b="1" kern="100" dirty="0">
                <a:effectLst/>
                <a:latin typeface="宋体" panose="02010600030101010101" pitchFamily="2" charset="-122"/>
                <a:ea typeface="宋体" panose="02010600030101010101" pitchFamily="2" charset="-122"/>
                <a:cs typeface="Times New Roman" panose="02020603050405020304" pitchFamily="18" charset="0"/>
              </a:rPr>
              <a:t>FPC = UFP * VAF=1.08* 273=294.84</a:t>
            </a:r>
            <a:endPar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得到项目通过</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NESMA</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方法计算得到的功能点总数为</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294.84 FP</a:t>
            </a:r>
            <a:endPar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327CB174-00DA-4D4E-B70E-57E33E52B318}" type="slidenum">
              <a:rPr lang="zh-CN" altLang="en-US" smtClean="0"/>
              <a:t>34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CB174-00DA-4D4E-B70E-57E33E52B318}" type="slidenum">
              <a:rPr lang="zh-CN" altLang="en-US" smtClean="0"/>
              <a:t>35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CB174-00DA-4D4E-B70E-57E33E52B318}" type="slidenum">
              <a:rPr lang="zh-CN" altLang="en-US" smtClean="0"/>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首先是项目简介</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CB174-00DA-4D4E-B70E-57E33E52B318}" type="slidenum">
              <a:rPr lang="zh-CN" altLang="en-US" smtClean="0"/>
              <a:t>37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CB174-00DA-4D4E-B70E-57E33E52B318}" type="slidenum">
              <a:rPr lang="zh-CN" altLang="en-US" smtClean="0"/>
              <a:t>38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CB174-00DA-4D4E-B70E-57E33E52B318}" type="slidenum">
              <a:rPr lang="zh-CN" altLang="en-US" smtClean="0"/>
              <a:t>39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CB174-00DA-4D4E-B70E-57E33E52B318}" type="slidenum">
              <a:rPr lang="zh-CN" altLang="en-US" smtClean="0"/>
              <a:t>41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CB174-00DA-4D4E-B70E-57E33E52B318}" type="slidenum">
              <a:rPr lang="zh-CN" altLang="en-US" smtClean="0"/>
              <a:t>42</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CB174-00DA-4D4E-B70E-57E33E52B318}" type="slidenum">
              <a:rPr lang="zh-CN" altLang="en-US" smtClean="0"/>
              <a:t>43</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以上就是我们小组的汇报，谢谢老师。</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ffectLst/>
                <a:latin typeface="Adobe 宋体 Std L" panose="02020300000000000000" pitchFamily="18" charset="-122"/>
                <a:ea typeface="Adobe 宋体 Std L" panose="02020300000000000000" pitchFamily="18" charset="-122"/>
                <a:sym typeface="+mn-ea"/>
              </a:rPr>
              <a:t>本项目是一个面向高校学生、教师的实验课程教学管理平台，由高校学生自主研发、自主管理的营利性平台。为教师提供便捷的教学管理方案，系统化地完成课程任务，减轻线下实验的困难。</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我们采用</a:t>
            </a:r>
            <a:r>
              <a:rPr lang="en-US" altLang="zh-CN" dirty="0"/>
              <a:t>POS</a:t>
            </a:r>
            <a:r>
              <a:rPr lang="zh-CN" altLang="en-US" dirty="0"/>
              <a:t>来明确我们的项目范围以及要完成的工作。我们小组主要负责实验教学系统的前端与导航系统设计与构建。</a:t>
            </a:r>
          </a:p>
          <a:p>
            <a:r>
              <a:rPr lang="zh-CN" altLang="en-US" dirty="0"/>
              <a:t>我们的项目标准主要是：能够完成良好的导航设计，适应用户需求；良好利用微服务架构的优势，搭建适应微服务框架的前端</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然后是项目规划</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我们构建</a:t>
            </a:r>
            <a:r>
              <a:rPr lang="en-US" altLang="zh-CN" dirty="0"/>
              <a:t>WBS</a:t>
            </a:r>
            <a:r>
              <a:rPr lang="zh-CN" altLang="en-US" dirty="0"/>
              <a:t>来规范项目的规划和管理、细分出项目任务。</a:t>
            </a:r>
          </a:p>
          <a:p>
            <a:r>
              <a:rPr lang="zh-CN" altLang="en-US" dirty="0"/>
              <a:t>我们根据时间把整个项目分为准备、开发、测试、验收四个阶段。</a:t>
            </a:r>
          </a:p>
        </p:txBody>
      </p:sp>
      <p:sp>
        <p:nvSpPr>
          <p:cNvPr id="4" name="灯片编号占位符 3"/>
          <p:cNvSpPr>
            <a:spLocks noGrp="1"/>
          </p:cNvSpPr>
          <p:nvPr>
            <p:ph type="sldNum" sz="quarter" idx="5"/>
          </p:nvPr>
        </p:nvSpPr>
        <p:spPr/>
        <p:txBody>
          <a:bodyPr/>
          <a:lstStyle/>
          <a:p>
            <a:fld id="{1AC41253-0741-4B80-865F-3B13A6C9CD9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同时绘制</a:t>
            </a:r>
            <a:r>
              <a:rPr lang="en-US" altLang="zh-CN" dirty="0"/>
              <a:t>network diagram</a:t>
            </a:r>
            <a:r>
              <a:rPr lang="zh-CN" altLang="en-US" dirty="0"/>
              <a:t>得出</a:t>
            </a:r>
            <a:r>
              <a:rPr lang="en-US" altLang="zh-CN" dirty="0" err="1"/>
              <a:t>wbs</a:t>
            </a:r>
            <a:r>
              <a:rPr lang="zh-CN" altLang="en-US" dirty="0"/>
              <a:t>中各主要任务及其持续时间和时间节点，并指出关键路径。</a:t>
            </a:r>
          </a:p>
        </p:txBody>
      </p:sp>
      <p:sp>
        <p:nvSpPr>
          <p:cNvPr id="4" name="灯片编号占位符 3"/>
          <p:cNvSpPr>
            <a:spLocks noGrp="1"/>
          </p:cNvSpPr>
          <p:nvPr>
            <p:ph type="sldNum" sz="quarter" idx="5"/>
          </p:nvPr>
        </p:nvSpPr>
        <p:spPr/>
        <p:txBody>
          <a:bodyPr/>
          <a:lstStyle/>
          <a:p>
            <a:fld id="{1AC41253-0741-4B80-865F-3B13A6C9CD9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同时使用甘特图描述我们的计划工期和实际工作进度。</a:t>
            </a:r>
          </a:p>
        </p:txBody>
      </p:sp>
      <p:sp>
        <p:nvSpPr>
          <p:cNvPr id="4" name="灯片编号占位符 3"/>
          <p:cNvSpPr>
            <a:spLocks noGrp="1"/>
          </p:cNvSpPr>
          <p:nvPr>
            <p:ph type="sldNum" sz="quarter" idx="5"/>
          </p:nvPr>
        </p:nvSpPr>
        <p:spPr/>
        <p:txBody>
          <a:bodyPr/>
          <a:lstStyle/>
          <a:p>
            <a:fld id="{1AC41253-0741-4B80-865F-3B13A6C9CD9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208F9B0-5F02-477B-8CB4-6EBFA5ADB226}" type="datetimeFigureOut">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F451DB-4C1F-4F6A-9E4A-7393BD72FC0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08F9B0-5F02-477B-8CB4-6EBFA5ADB226}" type="datetimeFigureOut">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F451DB-4C1F-4F6A-9E4A-7393BD72FC0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08F9B0-5F02-477B-8CB4-6EBFA5ADB226}" type="datetimeFigureOut">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F451DB-4C1F-4F6A-9E4A-7393BD72FC0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08F9B0-5F02-477B-8CB4-6EBFA5ADB226}" type="datetimeFigureOut">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F451DB-4C1F-4F6A-9E4A-7393BD72FC0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208F9B0-5F02-477B-8CB4-6EBFA5ADB226}" type="datetimeFigureOut">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F451DB-4C1F-4F6A-9E4A-7393BD72FC0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208F9B0-5F02-477B-8CB4-6EBFA5ADB226}" type="datetimeFigureOut">
              <a:rPr lang="zh-CN" altLang="en-US" smtClean="0"/>
              <a:t>2022/6/9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F451DB-4C1F-4F6A-9E4A-7393BD72FC0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208F9B0-5F02-477B-8CB4-6EBFA5ADB226}" type="datetimeFigureOut">
              <a:rPr lang="zh-CN" altLang="en-US" smtClean="0"/>
              <a:t>2022/6/9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9F451DB-4C1F-4F6A-9E4A-7393BD72FC0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208F9B0-5F02-477B-8CB4-6EBFA5ADB226}" type="datetimeFigureOut">
              <a:rPr lang="zh-CN" altLang="en-US" smtClean="0"/>
              <a:t>2022/6/9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9F451DB-4C1F-4F6A-9E4A-7393BD72FC0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08F9B0-5F02-477B-8CB4-6EBFA5ADB226}" type="datetimeFigureOut">
              <a:rPr lang="zh-CN" altLang="en-US" smtClean="0"/>
              <a:t>2022/6/9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9F451DB-4C1F-4F6A-9E4A-7393BD72FC0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08F9B0-5F02-477B-8CB4-6EBFA5ADB226}" type="datetimeFigureOut">
              <a:rPr lang="zh-CN" altLang="en-US" smtClean="0"/>
              <a:t>2022/6/9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F451DB-4C1F-4F6A-9E4A-7393BD72FC0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08F9B0-5F02-477B-8CB4-6EBFA5ADB226}" type="datetimeFigureOut">
              <a:rPr lang="zh-CN" altLang="en-US" smtClean="0"/>
              <a:t>2022/6/9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F451DB-4C1F-4F6A-9E4A-7393BD72FC0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8F9B0-5F02-477B-8CB4-6EBFA5ADB226}" type="datetimeFigureOut">
              <a:rPr lang="zh-CN" altLang="en-US" smtClean="0"/>
              <a:t>2022/6/9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451DB-4C1F-4F6A-9E4A-7393BD72FC0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82808" y="1118885"/>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5700" y="2416810"/>
            <a:ext cx="8132445" cy="1476375"/>
          </a:xfrm>
          <a:prstGeom prst="rect">
            <a:avLst/>
          </a:prstGeom>
          <a:noFill/>
        </p:spPr>
        <p:txBody>
          <a:bodyPr wrap="square" rtlCol="0">
            <a:spAutoFit/>
          </a:bodyPr>
          <a:lstStyle/>
          <a:p>
            <a:pPr algn="l"/>
            <a:r>
              <a:rPr lang="zh-CN" altLang="en-US" sz="660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实验教学管理平台</a:t>
            </a:r>
          </a:p>
          <a:p>
            <a:pPr algn="r"/>
            <a:r>
              <a:rPr lang="en-US" altLang="zh-CN" sz="240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a:t>
            </a:r>
            <a:r>
              <a:rPr lang="zh-CN" altLang="en-US" sz="240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前端系统</a:t>
            </a:r>
          </a:p>
        </p:txBody>
      </p:sp>
      <p:sp>
        <p:nvSpPr>
          <p:cNvPr id="35" name="文本框 34"/>
          <p:cNvSpPr txBox="1"/>
          <p:nvPr/>
        </p:nvSpPr>
        <p:spPr>
          <a:xfrm>
            <a:off x="2413294" y="3781357"/>
            <a:ext cx="2368550" cy="460375"/>
          </a:xfrm>
          <a:prstGeom prst="rect">
            <a:avLst/>
          </a:prstGeom>
          <a:noFill/>
        </p:spPr>
        <p:txBody>
          <a:bodyPr wrap="none" rtlCol="0">
            <a:spAutoFit/>
          </a:bodyPr>
          <a:lstStyle/>
          <a:p>
            <a:pPr algn="ctr"/>
            <a:r>
              <a:rPr lang="zh-CN" altLang="en-US" sz="24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汇报小组：</a:t>
            </a:r>
            <a:r>
              <a:rPr lang="en-US" altLang="zh-CN" sz="24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12</a:t>
            </a:r>
            <a:r>
              <a:rPr lang="zh-CN" altLang="en-US" sz="24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组</a:t>
            </a:r>
          </a:p>
        </p:txBody>
      </p:sp>
      <p:sp>
        <p:nvSpPr>
          <p:cNvPr id="36" name="文本框 35"/>
          <p:cNvSpPr txBox="1"/>
          <p:nvPr/>
        </p:nvSpPr>
        <p:spPr>
          <a:xfrm>
            <a:off x="2425895" y="4306720"/>
            <a:ext cx="8061348" cy="414020"/>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小组成员： </a:t>
            </a:r>
            <a:r>
              <a:rPr lang="en-US" altLang="zh-CN" sz="14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1951095 </a:t>
            </a:r>
            <a:r>
              <a:rPr lang="zh-CN" altLang="en-US" sz="14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梁伊雯</a:t>
            </a:r>
            <a:r>
              <a:rPr lang="en-US" altLang="zh-CN" sz="14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	</a:t>
            </a:r>
            <a:r>
              <a:rPr lang="zh-CN" altLang="en-US" sz="14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1951104 熊祯琪</a:t>
            </a:r>
            <a:r>
              <a:rPr lang="en-US" altLang="zh-CN" sz="14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	1951567 梁潇怡	1952335 代玉琢</a:t>
            </a:r>
            <a:r>
              <a:rPr lang="zh-CN" altLang="en-US" sz="14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  </a:t>
            </a:r>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6001"/>
    </mc:Choice>
    <mc:Fallback>
      <p:transition spd="slow" advTm="60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4428514" y="3411858"/>
            <a:ext cx="3416320" cy="52322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过程管理与监督控制</a:t>
            </a:r>
          </a:p>
        </p:txBody>
      </p:sp>
      <p:sp>
        <p:nvSpPr>
          <p:cNvPr id="78" name="文本框 77"/>
          <p:cNvSpPr txBox="1"/>
          <p:nvPr/>
        </p:nvSpPr>
        <p:spPr>
          <a:xfrm>
            <a:off x="5168503" y="2613660"/>
            <a:ext cx="2138680" cy="768350"/>
          </a:xfrm>
          <a:prstGeom prst="rect">
            <a:avLst/>
          </a:prstGeom>
          <a:noFill/>
        </p:spPr>
        <p:txBody>
          <a:bodyPr wrap="none" rtlCol="0">
            <a:spAutoFit/>
          </a:bodyPr>
          <a:lstStyle/>
          <a:p>
            <a:pPr algn="ctr"/>
            <a:r>
              <a:rPr lang="en-US" altLang="zh-CN" sz="4400" dirty="0">
                <a:solidFill>
                  <a:schemeClr val="tx1">
                    <a:lumMod val="75000"/>
                    <a:lumOff val="25000"/>
                  </a:schemeClr>
                </a:solidFill>
                <a:latin typeface="汉仪书宋二简" panose="02010609000101010101" pitchFamily="2" charset="-122"/>
                <a:ea typeface="汉仪书宋二简" panose="02010609000101010101" pitchFamily="2" charset="-122"/>
              </a:rPr>
              <a:t>Part 03</a:t>
            </a:r>
            <a:endParaRPr lang="zh-CN" altLang="en-US" sz="4400" dirty="0">
              <a:solidFill>
                <a:schemeClr val="tx1">
                  <a:lumMod val="75000"/>
                  <a:lumOff val="25000"/>
                </a:schemeClr>
              </a:solidFill>
              <a:latin typeface="汉仪书宋二简" panose="02010609000101010101" pitchFamily="2" charset="-122"/>
              <a:ea typeface="汉仪书宋二简" panose="02010609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225"/>
    </mc:Choice>
    <mc:Fallback>
      <p:transition spd="slow" advTm="422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89"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255545" y="527957"/>
            <a:ext cx="295465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过程管理与监督控制</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47020" y="1187812"/>
            <a:ext cx="4486502" cy="523220"/>
          </a:xfrm>
          <a:prstGeom prst="rect">
            <a:avLst/>
          </a:prstGeom>
          <a:noFill/>
        </p:spPr>
        <p:txBody>
          <a:bodyPr wrap="square" rtlCol="0">
            <a:spAutoFit/>
          </a:bodyPr>
          <a:lstStyle/>
          <a:p>
            <a:r>
              <a:rPr lang="en-US" altLang="zh-CN"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Burn Charts</a:t>
            </a:r>
            <a:endPar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cxnSp>
        <p:nvCxnSpPr>
          <p:cNvPr id="33" name="直接连接符 32"/>
          <p:cNvCxnSpPr/>
          <p:nvPr/>
        </p:nvCxnSpPr>
        <p:spPr>
          <a:xfrm>
            <a:off x="733425" y="1832475"/>
            <a:ext cx="476250" cy="0"/>
          </a:xfrm>
          <a:prstGeom prst="line">
            <a:avLst/>
          </a:prstGeom>
          <a:ln w="50800">
            <a:solidFill>
              <a:srgbClr val="6FB5E6"/>
            </a:solidFill>
          </a:ln>
        </p:spPr>
        <p:style>
          <a:lnRef idx="1">
            <a:schemeClr val="accent1"/>
          </a:lnRef>
          <a:fillRef idx="0">
            <a:schemeClr val="accent1"/>
          </a:fillRef>
          <a:effectRef idx="0">
            <a:schemeClr val="accent1"/>
          </a:effectRef>
          <a:fontRef idx="minor">
            <a:schemeClr val="tx1"/>
          </a:fontRef>
        </p:style>
      </p:cxnSp>
      <p:pic>
        <p:nvPicPr>
          <p:cNvPr id="10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025" y="1711032"/>
            <a:ext cx="6820993" cy="4553733"/>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3902148" y="2594344"/>
            <a:ext cx="988828" cy="5770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559749" y="4437320"/>
            <a:ext cx="688325" cy="5195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198"/>
    </mc:Choice>
    <mc:Fallback>
      <p:transition spd="slow" advTm="141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89"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255545" y="527957"/>
            <a:ext cx="295465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过程管理与监督控制</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119297" y="1733199"/>
            <a:ext cx="1045029" cy="825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4" name="图文框 33"/>
          <p:cNvSpPr/>
          <p:nvPr/>
        </p:nvSpPr>
        <p:spPr>
          <a:xfrm>
            <a:off x="922527" y="1317521"/>
            <a:ext cx="1669081" cy="1657350"/>
          </a:xfrm>
          <a:prstGeom prst="frame">
            <a:avLst>
              <a:gd name="adj1" fmla="val 6230"/>
            </a:avLst>
          </a:pr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5" name="矩形 34"/>
          <p:cNvSpPr/>
          <p:nvPr/>
        </p:nvSpPr>
        <p:spPr>
          <a:xfrm>
            <a:off x="2119297" y="1733199"/>
            <a:ext cx="1045029" cy="825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6" name="文本框 35"/>
          <p:cNvSpPr txBox="1"/>
          <p:nvPr/>
        </p:nvSpPr>
        <p:spPr>
          <a:xfrm>
            <a:off x="1384247" y="1796364"/>
            <a:ext cx="9679891" cy="662554"/>
          </a:xfrm>
          <a:prstGeom prst="rect">
            <a:avLst/>
          </a:prstGeom>
          <a:noFill/>
        </p:spPr>
        <p:txBody>
          <a:bodyPr wrap="square" rtlCol="0">
            <a:spAutoFit/>
          </a:bodyPr>
          <a:lstStyle/>
          <a:p>
            <a:pPr>
              <a:lnSpc>
                <a:spcPct val="150000"/>
              </a:lnSpc>
            </a:pPr>
            <a:r>
              <a:rPr lang="en-US" altLang="zh-CN" sz="2800" b="1" dirty="0">
                <a:solidFill>
                  <a:schemeClr val="tx1">
                    <a:lumMod val="85000"/>
                    <a:lumOff val="15000"/>
                  </a:schemeClr>
                </a:solidFill>
                <a:latin typeface="思源宋体 Light" panose="02020300000000000000" pitchFamily="18" charset="-122"/>
                <a:ea typeface="思源宋体 Light" panose="02020300000000000000" pitchFamily="18" charset="-122"/>
              </a:rPr>
              <a:t>Earned Value Analysis(EVA)</a:t>
            </a:r>
            <a:endParaRPr lang="zh-CN" altLang="en-US" sz="2800" b="1" dirty="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
        <p:nvSpPr>
          <p:cNvPr id="37" name="文本框 36"/>
          <p:cNvSpPr txBox="1"/>
          <p:nvPr/>
        </p:nvSpPr>
        <p:spPr>
          <a:xfrm>
            <a:off x="966041" y="3510003"/>
            <a:ext cx="325113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三个基本量</a:t>
            </a:r>
          </a:p>
        </p:txBody>
      </p:sp>
      <p:sp>
        <p:nvSpPr>
          <p:cNvPr id="38" name="文本框 37"/>
          <p:cNvSpPr txBox="1"/>
          <p:nvPr/>
        </p:nvSpPr>
        <p:spPr>
          <a:xfrm>
            <a:off x="1550009" y="4025956"/>
            <a:ext cx="3023613" cy="1422954"/>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计划价值（</a:t>
            </a:r>
            <a:r>
              <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rPr>
              <a:t>PV</a:t>
            </a: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a:t>
            </a:r>
            <a:endPar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endParaRPr>
          </a:p>
          <a:p>
            <a:pPr>
              <a:lnSpc>
                <a:spcPct val="150000"/>
              </a:lnSpc>
            </a:pP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挣值（</a:t>
            </a:r>
            <a:r>
              <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rPr>
              <a:t>EV</a:t>
            </a: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a:t>
            </a:r>
            <a:endPar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endParaRPr>
          </a:p>
          <a:p>
            <a:pPr>
              <a:lnSpc>
                <a:spcPct val="150000"/>
              </a:lnSpc>
            </a:pP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实际成本（</a:t>
            </a:r>
            <a:r>
              <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rPr>
              <a:t>AC</a:t>
            </a: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a:t>
            </a:r>
          </a:p>
        </p:txBody>
      </p:sp>
      <p:sp>
        <p:nvSpPr>
          <p:cNvPr id="41" name="文本框 40"/>
          <p:cNvSpPr txBox="1"/>
          <p:nvPr/>
        </p:nvSpPr>
        <p:spPr>
          <a:xfrm>
            <a:off x="7127541" y="1596501"/>
            <a:ext cx="325113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两个差异</a:t>
            </a:r>
          </a:p>
        </p:txBody>
      </p:sp>
      <p:sp>
        <p:nvSpPr>
          <p:cNvPr id="43" name="文本框 42"/>
          <p:cNvSpPr txBox="1"/>
          <p:nvPr/>
        </p:nvSpPr>
        <p:spPr>
          <a:xfrm>
            <a:off x="7127541" y="2034711"/>
            <a:ext cx="3023613" cy="1422954"/>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成本差异（</a:t>
            </a:r>
            <a:r>
              <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rPr>
              <a:t>CV</a:t>
            </a: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a:t>
            </a:r>
            <a:endPar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endParaRPr>
          </a:p>
          <a:p>
            <a:pPr>
              <a:lnSpc>
                <a:spcPct val="150000"/>
              </a:lnSpc>
            </a:pPr>
            <a:endPar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endParaRPr>
          </a:p>
          <a:p>
            <a:pPr>
              <a:lnSpc>
                <a:spcPct val="150000"/>
              </a:lnSpc>
            </a:pP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进度差异（</a:t>
            </a:r>
            <a:r>
              <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rPr>
              <a:t>SV</a:t>
            </a: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a:t>
            </a:r>
          </a:p>
        </p:txBody>
      </p:sp>
      <p:sp>
        <p:nvSpPr>
          <p:cNvPr id="44" name="文本框 43"/>
          <p:cNvSpPr txBox="1"/>
          <p:nvPr/>
        </p:nvSpPr>
        <p:spPr>
          <a:xfrm>
            <a:off x="7127541" y="3971668"/>
            <a:ext cx="325113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绩效指标</a:t>
            </a:r>
          </a:p>
        </p:txBody>
      </p:sp>
      <p:sp>
        <p:nvSpPr>
          <p:cNvPr id="45" name="文本框 44"/>
          <p:cNvSpPr txBox="1"/>
          <p:nvPr/>
        </p:nvSpPr>
        <p:spPr>
          <a:xfrm>
            <a:off x="7127541" y="4409878"/>
            <a:ext cx="3023613" cy="1422954"/>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成本绩效指标（</a:t>
            </a:r>
            <a:r>
              <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rPr>
              <a:t>CPI</a:t>
            </a: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a:t>
            </a:r>
            <a:endPar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endParaRPr>
          </a:p>
          <a:p>
            <a:pPr>
              <a:lnSpc>
                <a:spcPct val="150000"/>
              </a:lnSpc>
            </a:pPr>
            <a:endPar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endParaRPr>
          </a:p>
          <a:p>
            <a:pPr>
              <a:lnSpc>
                <a:spcPct val="150000"/>
              </a:lnSpc>
            </a:pP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进度绩效指标（</a:t>
            </a:r>
            <a:r>
              <a:rPr lang="en-US" altLang="zh-CN" sz="2000" dirty="0">
                <a:solidFill>
                  <a:schemeClr val="tx1">
                    <a:lumMod val="85000"/>
                    <a:lumOff val="15000"/>
                  </a:schemeClr>
                </a:solidFill>
                <a:latin typeface="思源宋体 Light" panose="02020300000000000000" pitchFamily="18" charset="-122"/>
                <a:ea typeface="思源宋体 Light" panose="02020300000000000000" pitchFamily="18" charset="-122"/>
              </a:rPr>
              <a:t>SPI</a:t>
            </a:r>
            <a:r>
              <a:rPr lang="zh-CN" altLang="en-US" sz="2000" dirty="0">
                <a:solidFill>
                  <a:schemeClr val="tx1">
                    <a:lumMod val="85000"/>
                    <a:lumOff val="15000"/>
                  </a:schemeClr>
                </a:solidFill>
                <a:latin typeface="思源宋体 Light" panose="02020300000000000000" pitchFamily="18" charset="-122"/>
                <a:ea typeface="思源宋体 Light" panose="02020300000000000000" pitchFamily="18" charset="-122"/>
              </a:rPr>
              <a:t>）</a:t>
            </a:r>
          </a:p>
        </p:txBody>
      </p:sp>
      <p:sp>
        <p:nvSpPr>
          <p:cNvPr id="33" name="文本框 32"/>
          <p:cNvSpPr txBox="1"/>
          <p:nvPr/>
        </p:nvSpPr>
        <p:spPr>
          <a:xfrm>
            <a:off x="6456291" y="1080404"/>
            <a:ext cx="325113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四个评价指标</a:t>
            </a:r>
          </a:p>
        </p:txBody>
      </p:sp>
      <p:pic>
        <p:nvPicPr>
          <p:cNvPr id="3" name="图片 2"/>
          <p:cNvPicPr>
            <a:picLocks noChangeAspect="1"/>
          </p:cNvPicPr>
          <p:nvPr/>
        </p:nvPicPr>
        <p:blipFill>
          <a:blip r:embed="rId3"/>
          <a:stretch>
            <a:fillRect/>
          </a:stretch>
        </p:blipFill>
        <p:spPr>
          <a:xfrm>
            <a:off x="8340369" y="2573344"/>
            <a:ext cx="2329897" cy="448477"/>
          </a:xfrm>
          <a:prstGeom prst="rect">
            <a:avLst/>
          </a:prstGeom>
        </p:spPr>
      </p:pic>
      <p:pic>
        <p:nvPicPr>
          <p:cNvPr id="5" name="图片 4"/>
          <p:cNvPicPr>
            <a:picLocks noChangeAspect="1"/>
          </p:cNvPicPr>
          <p:nvPr/>
        </p:nvPicPr>
        <p:blipFill>
          <a:blip r:embed="rId4"/>
          <a:stretch>
            <a:fillRect/>
          </a:stretch>
        </p:blipFill>
        <p:spPr>
          <a:xfrm>
            <a:off x="8348113" y="3510607"/>
            <a:ext cx="2375889" cy="461665"/>
          </a:xfrm>
          <a:prstGeom prst="rect">
            <a:avLst/>
          </a:prstGeom>
        </p:spPr>
      </p:pic>
      <p:pic>
        <p:nvPicPr>
          <p:cNvPr id="7" name="图片 6"/>
          <p:cNvPicPr>
            <a:picLocks noChangeAspect="1"/>
          </p:cNvPicPr>
          <p:nvPr/>
        </p:nvPicPr>
        <p:blipFill>
          <a:blip r:embed="rId5"/>
          <a:stretch>
            <a:fillRect/>
          </a:stretch>
        </p:blipFill>
        <p:spPr>
          <a:xfrm>
            <a:off x="8396007" y="4873845"/>
            <a:ext cx="2245984" cy="444856"/>
          </a:xfrm>
          <a:prstGeom prst="rect">
            <a:avLst/>
          </a:prstGeom>
        </p:spPr>
      </p:pic>
      <p:pic>
        <p:nvPicPr>
          <p:cNvPr id="11" name="图片 10"/>
          <p:cNvPicPr>
            <a:picLocks noChangeAspect="1"/>
          </p:cNvPicPr>
          <p:nvPr/>
        </p:nvPicPr>
        <p:blipFill>
          <a:blip r:embed="rId6"/>
          <a:stretch>
            <a:fillRect/>
          </a:stretch>
        </p:blipFill>
        <p:spPr>
          <a:xfrm>
            <a:off x="8430378" y="5772913"/>
            <a:ext cx="2464880" cy="4882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23"/>
    </mc:Choice>
    <mc:Fallback>
      <p:transition spd="slow" advTm="702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89"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255545" y="527957"/>
            <a:ext cx="295465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过程管理与监督控制</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5078144" y="5766082"/>
            <a:ext cx="1698799" cy="400110"/>
          </a:xfrm>
          <a:prstGeom prst="rect">
            <a:avLst/>
          </a:prstGeom>
          <a:noFill/>
        </p:spPr>
        <p:txBody>
          <a:bodyPr wrap="square" rtlCol="0">
            <a:spAutoFit/>
          </a:bodyPr>
          <a:lstStyle/>
          <a:p>
            <a:r>
              <a:rPr lang="zh-CN" altLang="en-US" sz="2000" dirty="0"/>
              <a:t>挣值分析表</a:t>
            </a: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210" y="1209952"/>
            <a:ext cx="8303735" cy="4406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7368"/>
    </mc:Choice>
    <mc:Fallback>
      <p:transition spd="slow" advTm="736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89"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255545" y="527957"/>
            <a:ext cx="295465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过程管理与监督控制</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201" y="1470371"/>
            <a:ext cx="6757530" cy="45113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2154"/>
    </mc:Choice>
    <mc:Fallback>
      <p:transition spd="slow" advTm="215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89"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255545" y="527957"/>
            <a:ext cx="295465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过程管理与监督控制</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766" y="2099473"/>
            <a:ext cx="486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29" y="2099473"/>
            <a:ext cx="4860000" cy="324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3942"/>
    </mc:Choice>
    <mc:Fallback>
      <p:transition spd="slow" advTm="3394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89"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255545" y="527957"/>
            <a:ext cx="295465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过程管理与监督控制</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255545" y="1265765"/>
            <a:ext cx="3352200" cy="523220"/>
          </a:xfrm>
          <a:prstGeom prst="rect">
            <a:avLst/>
          </a:prstGeom>
          <a:noFill/>
        </p:spPr>
        <p:txBody>
          <a:bodyPr wrap="none" rtlCol="0">
            <a:spAutoFit/>
          </a:bodyPr>
          <a:lstStyle/>
          <a:p>
            <a:r>
              <a:rPr lang="zh-CN" altLang="en-US" sz="2800" b="1" dirty="0"/>
              <a:t>优先控制</a:t>
            </a:r>
            <a:r>
              <a:rPr lang="en-US" altLang="zh-CN" sz="2800" b="1" dirty="0"/>
              <a:t>&amp;</a:t>
            </a:r>
            <a:r>
              <a:rPr lang="zh-CN" altLang="en-US" sz="2800" b="1" dirty="0"/>
              <a:t>变动控制</a:t>
            </a:r>
          </a:p>
        </p:txBody>
      </p:sp>
      <p:sp>
        <p:nvSpPr>
          <p:cNvPr id="3" name="文本框 2"/>
          <p:cNvSpPr txBox="1"/>
          <p:nvPr/>
        </p:nvSpPr>
        <p:spPr>
          <a:xfrm>
            <a:off x="1099558" y="2588348"/>
            <a:ext cx="5649706" cy="2123658"/>
          </a:xfrm>
          <a:prstGeom prst="rect">
            <a:avLst/>
          </a:prstGeom>
          <a:noFill/>
        </p:spPr>
        <p:txBody>
          <a:bodyPr wrap="square" rtlCol="0">
            <a:spAutoFit/>
          </a:bodyPr>
          <a:lstStyle/>
          <a:p>
            <a:r>
              <a:rPr lang="zh-CN" altLang="en-US" sz="2000" b="1" dirty="0">
                <a:effectLst/>
              </a:rPr>
              <a:t>关键路径活动</a:t>
            </a:r>
            <a:r>
              <a:rPr lang="zh-CN" altLang="en-US" dirty="0">
                <a:effectLst/>
              </a:rPr>
              <a:t>：系统设计、实验管理模块开发、集成测试、共享导航测试 </a:t>
            </a:r>
            <a:endParaRPr lang="en-US" altLang="zh-CN" dirty="0">
              <a:effectLst/>
            </a:endParaRPr>
          </a:p>
          <a:p>
            <a:endParaRPr lang="zh-CN" altLang="en-US" dirty="0">
              <a:effectLst/>
            </a:endParaRPr>
          </a:p>
          <a:p>
            <a:r>
              <a:rPr lang="zh-CN" altLang="en-US" sz="2000" b="1" dirty="0">
                <a:effectLst/>
              </a:rPr>
              <a:t>高风险活动</a:t>
            </a:r>
            <a:r>
              <a:rPr lang="zh-CN" altLang="en-US" dirty="0">
                <a:effectLst/>
              </a:rPr>
              <a:t>：课程管理模块开发、实验管理模块开发 </a:t>
            </a:r>
            <a:endParaRPr lang="en-US" altLang="zh-CN" dirty="0">
              <a:effectLst/>
            </a:endParaRPr>
          </a:p>
          <a:p>
            <a:endParaRPr lang="zh-CN" altLang="en-US" dirty="0">
              <a:effectLst/>
            </a:endParaRPr>
          </a:p>
          <a:p>
            <a:r>
              <a:rPr lang="zh-CN" altLang="en-US" sz="2000" b="1" dirty="0">
                <a:effectLst/>
              </a:rPr>
              <a:t>使用关键资源的活动</a:t>
            </a:r>
            <a:r>
              <a:rPr lang="zh-CN" altLang="en-US" dirty="0">
                <a:effectLst/>
              </a:rPr>
              <a:t>：集成测试</a:t>
            </a:r>
          </a:p>
          <a:p>
            <a:endParaRPr lang="zh-CN" altLang="en-US" dirty="0"/>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4691" y="616858"/>
            <a:ext cx="3162211" cy="5427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9813"/>
    </mc:Choice>
    <mc:Fallback>
      <p:transition spd="slow" advTm="981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866005" y="3166745"/>
            <a:ext cx="2661920" cy="768350"/>
          </a:xfrm>
          <a:prstGeom prst="rect">
            <a:avLst/>
          </a:prstGeom>
          <a:noFill/>
        </p:spPr>
        <p:txBody>
          <a:bodyPr wrap="square" rtlCol="0">
            <a:spAutoFit/>
          </a:bodyPr>
          <a:lstStyle/>
          <a:p>
            <a:pPr algn="ctr"/>
            <a:r>
              <a:rPr lang="zh-CN" altLang="en-US" sz="4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团队管理</a:t>
            </a:r>
          </a:p>
        </p:txBody>
      </p:sp>
      <p:sp>
        <p:nvSpPr>
          <p:cNvPr id="4" name="文本框 3"/>
          <p:cNvSpPr txBox="1"/>
          <p:nvPr/>
        </p:nvSpPr>
        <p:spPr>
          <a:xfrm>
            <a:off x="5093542" y="2323029"/>
            <a:ext cx="2138680" cy="768350"/>
          </a:xfrm>
          <a:prstGeom prst="rect">
            <a:avLst/>
          </a:prstGeom>
          <a:noFill/>
        </p:spPr>
        <p:txBody>
          <a:bodyPr wrap="none" rtlCol="0">
            <a:spAutoFit/>
          </a:bodyPr>
          <a:lstStyle/>
          <a:p>
            <a:pPr algn="ctr"/>
            <a:r>
              <a:rPr lang="en-US" altLang="zh-CN" sz="4400">
                <a:solidFill>
                  <a:schemeClr val="tx1">
                    <a:lumMod val="75000"/>
                    <a:lumOff val="25000"/>
                  </a:schemeClr>
                </a:solidFill>
                <a:latin typeface="汉仪书宋二简" panose="02010609000101010101" pitchFamily="2" charset="-122"/>
                <a:ea typeface="汉仪书宋二简" panose="02010609000101010101" pitchFamily="2" charset="-122"/>
              </a:rPr>
              <a:t>Part 04</a:t>
            </a:r>
            <a:endParaRPr lang="en-US" sz="4400">
              <a:solidFill>
                <a:schemeClr val="tx1">
                  <a:lumMod val="75000"/>
                  <a:lumOff val="25000"/>
                </a:schemeClr>
              </a:solidFill>
              <a:latin typeface="汉仪书宋二简" panose="02010609000101010101" pitchFamily="2" charset="-122"/>
              <a:ea typeface="汉仪书宋二简" panose="02010609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948"/>
    </mc:Choice>
    <mc:Fallback>
      <p:transition spd="slow" advTm="294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72669" y="616857"/>
            <a:ext cx="1407160" cy="460375"/>
          </a:xfrm>
          <a:prstGeom prst="rect">
            <a:avLst/>
          </a:prstGeom>
          <a:noFill/>
        </p:spPr>
        <p:txBody>
          <a:bodyPr wrap="none" rtlCol="0">
            <a:spAutoFit/>
          </a:bodyPr>
          <a:lstStyle/>
          <a:p>
            <a:pPr algn="ctr"/>
            <a:r>
              <a:rPr lang="zh-CN" altLang="en-US"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团队管理</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团队组织架构"/>
          <p:cNvPicPr>
            <a:picLocks noChangeAspect="1"/>
          </p:cNvPicPr>
          <p:nvPr/>
        </p:nvPicPr>
        <p:blipFill>
          <a:blip r:embed="rId2"/>
          <a:stretch>
            <a:fillRect/>
          </a:stretch>
        </p:blipFill>
        <p:spPr>
          <a:xfrm>
            <a:off x="3670300" y="1353820"/>
            <a:ext cx="7740650" cy="4304030"/>
          </a:xfrm>
          <a:prstGeom prst="rect">
            <a:avLst/>
          </a:prstGeom>
        </p:spPr>
      </p:pic>
      <p:sp>
        <p:nvSpPr>
          <p:cNvPr id="3" name="文本框 2"/>
          <p:cNvSpPr txBox="1"/>
          <p:nvPr/>
        </p:nvSpPr>
        <p:spPr>
          <a:xfrm>
            <a:off x="1742161" y="2304211"/>
            <a:ext cx="3265399" cy="398780"/>
          </a:xfrm>
          <a:prstGeom prst="rect">
            <a:avLst/>
          </a:prstGeom>
          <a:noFill/>
        </p:spPr>
        <p:txBody>
          <a:bodyPr wrap="square" rtlCol="0">
            <a:spAutoFit/>
          </a:bodyPr>
          <a:lstStyle/>
          <a:p>
            <a:r>
              <a:rPr lang="zh-CN" altLang="en-US" sz="20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团队合作原则</a:t>
            </a:r>
          </a:p>
        </p:txBody>
      </p:sp>
      <p:sp>
        <p:nvSpPr>
          <p:cNvPr id="4" name="to-do-list_105187"/>
          <p:cNvSpPr>
            <a:spLocks noChangeAspect="1"/>
          </p:cNvSpPr>
          <p:nvPr/>
        </p:nvSpPr>
        <p:spPr bwMode="auto">
          <a:xfrm>
            <a:off x="1872968" y="1688767"/>
            <a:ext cx="359402" cy="500398"/>
          </a:xfrm>
          <a:custGeom>
            <a:avLst/>
            <a:gdLst>
              <a:gd name="connsiteX0" fmla="*/ 116786 w 436376"/>
              <a:gd name="connsiteY0" fmla="*/ 419300 h 607568"/>
              <a:gd name="connsiteX1" fmla="*/ 219247 w 436376"/>
              <a:gd name="connsiteY1" fmla="*/ 419300 h 607568"/>
              <a:gd name="connsiteX2" fmla="*/ 219247 w 436376"/>
              <a:gd name="connsiteY2" fmla="*/ 449996 h 607568"/>
              <a:gd name="connsiteX3" fmla="*/ 116786 w 436376"/>
              <a:gd name="connsiteY3" fmla="*/ 449996 h 607568"/>
              <a:gd name="connsiteX4" fmla="*/ 302576 w 436376"/>
              <a:gd name="connsiteY4" fmla="*/ 390579 h 607568"/>
              <a:gd name="connsiteX5" fmla="*/ 325165 w 436376"/>
              <a:gd name="connsiteY5" fmla="*/ 411299 h 607568"/>
              <a:gd name="connsiteX6" fmla="*/ 276453 w 436376"/>
              <a:gd name="connsiteY6" fmla="*/ 464249 h 607568"/>
              <a:gd name="connsiteX7" fmla="*/ 241263 w 436376"/>
              <a:gd name="connsiteY7" fmla="*/ 435702 h 607568"/>
              <a:gd name="connsiteX8" fmla="*/ 260625 w 436376"/>
              <a:gd name="connsiteY8" fmla="*/ 411913 h 607568"/>
              <a:gd name="connsiteX9" fmla="*/ 273379 w 436376"/>
              <a:gd name="connsiteY9" fmla="*/ 422196 h 607568"/>
              <a:gd name="connsiteX10" fmla="*/ 116786 w 436376"/>
              <a:gd name="connsiteY10" fmla="*/ 321073 h 607568"/>
              <a:gd name="connsiteX11" fmla="*/ 219247 w 436376"/>
              <a:gd name="connsiteY11" fmla="*/ 321073 h 607568"/>
              <a:gd name="connsiteX12" fmla="*/ 219247 w 436376"/>
              <a:gd name="connsiteY12" fmla="*/ 351769 h 607568"/>
              <a:gd name="connsiteX13" fmla="*/ 116786 w 436376"/>
              <a:gd name="connsiteY13" fmla="*/ 351769 h 607568"/>
              <a:gd name="connsiteX14" fmla="*/ 302576 w 436376"/>
              <a:gd name="connsiteY14" fmla="*/ 292423 h 607568"/>
              <a:gd name="connsiteX15" fmla="*/ 325165 w 436376"/>
              <a:gd name="connsiteY15" fmla="*/ 313142 h 607568"/>
              <a:gd name="connsiteX16" fmla="*/ 276453 w 436376"/>
              <a:gd name="connsiteY16" fmla="*/ 366093 h 607568"/>
              <a:gd name="connsiteX17" fmla="*/ 241263 w 436376"/>
              <a:gd name="connsiteY17" fmla="*/ 337546 h 607568"/>
              <a:gd name="connsiteX18" fmla="*/ 260625 w 436376"/>
              <a:gd name="connsiteY18" fmla="*/ 313756 h 607568"/>
              <a:gd name="connsiteX19" fmla="*/ 273379 w 436376"/>
              <a:gd name="connsiteY19" fmla="*/ 324039 h 607568"/>
              <a:gd name="connsiteX20" fmla="*/ 116786 w 436376"/>
              <a:gd name="connsiteY20" fmla="*/ 222916 h 607568"/>
              <a:gd name="connsiteX21" fmla="*/ 219247 w 436376"/>
              <a:gd name="connsiteY21" fmla="*/ 222916 h 607568"/>
              <a:gd name="connsiteX22" fmla="*/ 219247 w 436376"/>
              <a:gd name="connsiteY22" fmla="*/ 253612 h 607568"/>
              <a:gd name="connsiteX23" fmla="*/ 116786 w 436376"/>
              <a:gd name="connsiteY23" fmla="*/ 253612 h 607568"/>
              <a:gd name="connsiteX24" fmla="*/ 302576 w 436376"/>
              <a:gd name="connsiteY24" fmla="*/ 194196 h 607568"/>
              <a:gd name="connsiteX25" fmla="*/ 325165 w 436376"/>
              <a:gd name="connsiteY25" fmla="*/ 214915 h 607568"/>
              <a:gd name="connsiteX26" fmla="*/ 276453 w 436376"/>
              <a:gd name="connsiteY26" fmla="*/ 267866 h 607568"/>
              <a:gd name="connsiteX27" fmla="*/ 241263 w 436376"/>
              <a:gd name="connsiteY27" fmla="*/ 239319 h 607568"/>
              <a:gd name="connsiteX28" fmla="*/ 260625 w 436376"/>
              <a:gd name="connsiteY28" fmla="*/ 215529 h 607568"/>
              <a:gd name="connsiteX29" fmla="*/ 273379 w 436376"/>
              <a:gd name="connsiteY29" fmla="*/ 225812 h 607568"/>
              <a:gd name="connsiteX30" fmla="*/ 67608 w 436376"/>
              <a:gd name="connsiteY30" fmla="*/ 98193 h 607568"/>
              <a:gd name="connsiteX31" fmla="*/ 67608 w 436376"/>
              <a:gd name="connsiteY31" fmla="*/ 540061 h 607568"/>
              <a:gd name="connsiteX32" fmla="*/ 370766 w 436376"/>
              <a:gd name="connsiteY32" fmla="*/ 540061 h 607568"/>
              <a:gd name="connsiteX33" fmla="*/ 370766 w 436376"/>
              <a:gd name="connsiteY33" fmla="*/ 98193 h 607568"/>
              <a:gd name="connsiteX34" fmla="*/ 335272 w 436376"/>
              <a:gd name="connsiteY34" fmla="*/ 98193 h 607568"/>
              <a:gd name="connsiteX35" fmla="*/ 257216 w 436376"/>
              <a:gd name="connsiteY35" fmla="*/ 161558 h 607568"/>
              <a:gd name="connsiteX36" fmla="*/ 182694 w 436376"/>
              <a:gd name="connsiteY36" fmla="*/ 161558 h 607568"/>
              <a:gd name="connsiteX37" fmla="*/ 104638 w 436376"/>
              <a:gd name="connsiteY37" fmla="*/ 98193 h 607568"/>
              <a:gd name="connsiteX38" fmla="*/ 219878 w 436376"/>
              <a:gd name="connsiteY38" fmla="*/ 32680 h 607568"/>
              <a:gd name="connsiteX39" fmla="*/ 175626 w 436376"/>
              <a:gd name="connsiteY39" fmla="*/ 67507 h 607568"/>
              <a:gd name="connsiteX40" fmla="*/ 264130 w 436376"/>
              <a:gd name="connsiteY40" fmla="*/ 67507 h 607568"/>
              <a:gd name="connsiteX41" fmla="*/ 219878 w 436376"/>
              <a:gd name="connsiteY41" fmla="*/ 32680 h 607568"/>
              <a:gd name="connsiteX42" fmla="*/ 219878 w 436376"/>
              <a:gd name="connsiteY42" fmla="*/ 0 h 607568"/>
              <a:gd name="connsiteX43" fmla="*/ 297473 w 436376"/>
              <a:gd name="connsiteY43" fmla="*/ 67507 h 607568"/>
              <a:gd name="connsiteX44" fmla="*/ 400114 w 436376"/>
              <a:gd name="connsiteY44" fmla="*/ 67507 h 607568"/>
              <a:gd name="connsiteX45" fmla="*/ 436376 w 436376"/>
              <a:gd name="connsiteY45" fmla="*/ 104330 h 607568"/>
              <a:gd name="connsiteX46" fmla="*/ 436376 w 436376"/>
              <a:gd name="connsiteY46" fmla="*/ 570746 h 607568"/>
              <a:gd name="connsiteX47" fmla="*/ 400114 w 436376"/>
              <a:gd name="connsiteY47" fmla="*/ 607568 h 607568"/>
              <a:gd name="connsiteX48" fmla="*/ 37491 w 436376"/>
              <a:gd name="connsiteY48" fmla="*/ 607568 h 607568"/>
              <a:gd name="connsiteX49" fmla="*/ 0 w 436376"/>
              <a:gd name="connsiteY49" fmla="*/ 570746 h 607568"/>
              <a:gd name="connsiteX50" fmla="*/ 0 w 436376"/>
              <a:gd name="connsiteY50" fmla="*/ 104330 h 607568"/>
              <a:gd name="connsiteX51" fmla="*/ 37491 w 436376"/>
              <a:gd name="connsiteY51" fmla="*/ 67507 h 607568"/>
              <a:gd name="connsiteX52" fmla="*/ 142283 w 436376"/>
              <a:gd name="connsiteY52" fmla="*/ 67507 h 607568"/>
              <a:gd name="connsiteX53" fmla="*/ 219878 w 436376"/>
              <a:gd name="connsiteY5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36376" h="607568">
                <a:moveTo>
                  <a:pt x="116786" y="419300"/>
                </a:moveTo>
                <a:lnTo>
                  <a:pt x="219247" y="419300"/>
                </a:lnTo>
                <a:lnTo>
                  <a:pt x="219247" y="449996"/>
                </a:lnTo>
                <a:lnTo>
                  <a:pt x="116786" y="449996"/>
                </a:lnTo>
                <a:close/>
                <a:moveTo>
                  <a:pt x="302576" y="390579"/>
                </a:moveTo>
                <a:lnTo>
                  <a:pt x="325165" y="411299"/>
                </a:lnTo>
                <a:lnTo>
                  <a:pt x="276453" y="464249"/>
                </a:lnTo>
                <a:lnTo>
                  <a:pt x="241263" y="435702"/>
                </a:lnTo>
                <a:lnTo>
                  <a:pt x="260625" y="411913"/>
                </a:lnTo>
                <a:lnTo>
                  <a:pt x="273379" y="422196"/>
                </a:lnTo>
                <a:close/>
                <a:moveTo>
                  <a:pt x="116786" y="321073"/>
                </a:moveTo>
                <a:lnTo>
                  <a:pt x="219247" y="321073"/>
                </a:lnTo>
                <a:lnTo>
                  <a:pt x="219247" y="351769"/>
                </a:lnTo>
                <a:lnTo>
                  <a:pt x="116786" y="351769"/>
                </a:lnTo>
                <a:close/>
                <a:moveTo>
                  <a:pt x="302576" y="292423"/>
                </a:moveTo>
                <a:lnTo>
                  <a:pt x="325165" y="313142"/>
                </a:lnTo>
                <a:lnTo>
                  <a:pt x="276453" y="366093"/>
                </a:lnTo>
                <a:lnTo>
                  <a:pt x="241263" y="337546"/>
                </a:lnTo>
                <a:lnTo>
                  <a:pt x="260625" y="313756"/>
                </a:lnTo>
                <a:lnTo>
                  <a:pt x="273379" y="324039"/>
                </a:lnTo>
                <a:close/>
                <a:moveTo>
                  <a:pt x="116786" y="222916"/>
                </a:moveTo>
                <a:lnTo>
                  <a:pt x="219247" y="222916"/>
                </a:lnTo>
                <a:lnTo>
                  <a:pt x="219247" y="253612"/>
                </a:lnTo>
                <a:lnTo>
                  <a:pt x="116786" y="253612"/>
                </a:lnTo>
                <a:close/>
                <a:moveTo>
                  <a:pt x="302576" y="194196"/>
                </a:moveTo>
                <a:lnTo>
                  <a:pt x="325165" y="214915"/>
                </a:lnTo>
                <a:lnTo>
                  <a:pt x="276453" y="267866"/>
                </a:lnTo>
                <a:lnTo>
                  <a:pt x="241263" y="239319"/>
                </a:lnTo>
                <a:lnTo>
                  <a:pt x="260625" y="215529"/>
                </a:lnTo>
                <a:lnTo>
                  <a:pt x="273379" y="225812"/>
                </a:lnTo>
                <a:close/>
                <a:moveTo>
                  <a:pt x="67608" y="98193"/>
                </a:moveTo>
                <a:lnTo>
                  <a:pt x="67608" y="540061"/>
                </a:lnTo>
                <a:lnTo>
                  <a:pt x="370766" y="540061"/>
                </a:lnTo>
                <a:lnTo>
                  <a:pt x="370766" y="98193"/>
                </a:lnTo>
                <a:lnTo>
                  <a:pt x="335272" y="98193"/>
                </a:lnTo>
                <a:cubicBezTo>
                  <a:pt x="328204" y="135015"/>
                  <a:pt x="296090" y="161558"/>
                  <a:pt x="257216" y="161558"/>
                </a:cubicBezTo>
                <a:lnTo>
                  <a:pt x="182694" y="161558"/>
                </a:lnTo>
                <a:cubicBezTo>
                  <a:pt x="143666" y="161558"/>
                  <a:pt x="111552" y="135015"/>
                  <a:pt x="104638" y="98193"/>
                </a:cubicBezTo>
                <a:close/>
                <a:moveTo>
                  <a:pt x="219878" y="32680"/>
                </a:moveTo>
                <a:cubicBezTo>
                  <a:pt x="198520" y="32680"/>
                  <a:pt x="180543" y="47562"/>
                  <a:pt x="175626" y="67507"/>
                </a:cubicBezTo>
                <a:lnTo>
                  <a:pt x="264130" y="67507"/>
                </a:lnTo>
                <a:cubicBezTo>
                  <a:pt x="259367" y="47562"/>
                  <a:pt x="241390" y="32680"/>
                  <a:pt x="219878" y="32680"/>
                </a:cubicBezTo>
                <a:close/>
                <a:moveTo>
                  <a:pt x="219878" y="0"/>
                </a:moveTo>
                <a:cubicBezTo>
                  <a:pt x="259367" y="0"/>
                  <a:pt x="292249" y="29458"/>
                  <a:pt x="297473" y="67507"/>
                </a:cubicBezTo>
                <a:lnTo>
                  <a:pt x="400114" y="67507"/>
                </a:lnTo>
                <a:cubicBezTo>
                  <a:pt x="420550" y="67507"/>
                  <a:pt x="436376" y="84077"/>
                  <a:pt x="436376" y="104330"/>
                </a:cubicBezTo>
                <a:lnTo>
                  <a:pt x="436376" y="570746"/>
                </a:lnTo>
                <a:cubicBezTo>
                  <a:pt x="436376" y="590998"/>
                  <a:pt x="420550" y="607568"/>
                  <a:pt x="400114" y="607568"/>
                </a:cubicBezTo>
                <a:lnTo>
                  <a:pt x="37491" y="607568"/>
                </a:lnTo>
                <a:cubicBezTo>
                  <a:pt x="17209" y="607568"/>
                  <a:pt x="0" y="590998"/>
                  <a:pt x="0" y="570746"/>
                </a:cubicBezTo>
                <a:lnTo>
                  <a:pt x="0" y="104330"/>
                </a:lnTo>
                <a:cubicBezTo>
                  <a:pt x="0" y="84077"/>
                  <a:pt x="17209" y="67507"/>
                  <a:pt x="37491" y="67507"/>
                </a:cubicBezTo>
                <a:lnTo>
                  <a:pt x="142283" y="67507"/>
                </a:lnTo>
                <a:cubicBezTo>
                  <a:pt x="147507" y="29458"/>
                  <a:pt x="180389" y="0"/>
                  <a:pt x="219878" y="0"/>
                </a:cubicBezTo>
                <a:close/>
              </a:path>
            </a:pathLst>
          </a:custGeom>
          <a:solidFill>
            <a:srgbClr val="6FB5E6"/>
          </a:solidFill>
          <a:ln>
            <a:noFill/>
          </a:ln>
        </p:spPr>
        <p:txBody>
          <a:bodyPr/>
          <a:lstStyle/>
          <a:p>
            <a:endParaRPr lang="zh-CN" altLang="en-US">
              <a:solidFill>
                <a:schemeClr val="tx1">
                  <a:lumMod val="85000"/>
                  <a:lumOff val="15000"/>
                </a:schemeClr>
              </a:solidFill>
            </a:endParaRPr>
          </a:p>
        </p:txBody>
      </p:sp>
      <p:sp>
        <p:nvSpPr>
          <p:cNvPr id="5" name="文本框 4"/>
          <p:cNvSpPr txBox="1"/>
          <p:nvPr/>
        </p:nvSpPr>
        <p:spPr>
          <a:xfrm>
            <a:off x="1742161" y="2736211"/>
            <a:ext cx="2902721" cy="1938020"/>
          </a:xfrm>
          <a:prstGeom prst="rect">
            <a:avLst/>
          </a:prstGeom>
          <a:noFill/>
        </p:spPr>
        <p:txBody>
          <a:bodyPr wrap="square" rtlCol="0">
            <a:spAutoFit/>
          </a:bodyPr>
          <a:lstStyle/>
          <a:p>
            <a:pPr fontAlgn="auto">
              <a:lnSpc>
                <a:spcPct val="200000"/>
              </a:lnSpc>
            </a:pPr>
            <a:r>
              <a:rPr lang="en-US" altLang="zh-CN" sz="2000">
                <a:solidFill>
                  <a:schemeClr val="tx1">
                    <a:lumMod val="85000"/>
                    <a:lumOff val="15000"/>
                  </a:schemeClr>
                </a:solidFill>
                <a:latin typeface="思源宋体 Light" panose="02020300000000000000" pitchFamily="18" charset="-122"/>
                <a:ea typeface="思源宋体 Light" panose="02020300000000000000" pitchFamily="18" charset="-122"/>
              </a:rPr>
              <a:t>1. </a:t>
            </a:r>
            <a:r>
              <a:rPr lang="zh-CN" altLang="en-US" sz="2000">
                <a:solidFill>
                  <a:schemeClr val="tx1">
                    <a:lumMod val="85000"/>
                    <a:lumOff val="15000"/>
                  </a:schemeClr>
                </a:solidFill>
                <a:latin typeface="思源宋体 Light" panose="02020300000000000000" pitchFamily="18" charset="-122"/>
                <a:ea typeface="思源宋体 Light" panose="02020300000000000000" pitchFamily="18" charset="-122"/>
              </a:rPr>
              <a:t>紧密沟通</a:t>
            </a:r>
          </a:p>
          <a:p>
            <a:pPr fontAlgn="auto">
              <a:lnSpc>
                <a:spcPct val="200000"/>
              </a:lnSpc>
            </a:pPr>
            <a:r>
              <a:rPr lang="en-US" altLang="zh-CN" sz="2000">
                <a:solidFill>
                  <a:schemeClr val="tx1">
                    <a:lumMod val="85000"/>
                    <a:lumOff val="15000"/>
                  </a:schemeClr>
                </a:solidFill>
                <a:latin typeface="思源宋体 Light" panose="02020300000000000000" pitchFamily="18" charset="-122"/>
                <a:ea typeface="思源宋体 Light" panose="02020300000000000000" pitchFamily="18" charset="-122"/>
              </a:rPr>
              <a:t>2. </a:t>
            </a:r>
            <a:r>
              <a:rPr lang="zh-CN" altLang="en-US" sz="2000">
                <a:solidFill>
                  <a:schemeClr val="tx1">
                    <a:lumMod val="85000"/>
                    <a:lumOff val="15000"/>
                  </a:schemeClr>
                </a:solidFill>
                <a:latin typeface="思源宋体 Light" panose="02020300000000000000" pitchFamily="18" charset="-122"/>
                <a:ea typeface="思源宋体 Light" panose="02020300000000000000" pitchFamily="18" charset="-122"/>
              </a:rPr>
              <a:t>直面冲突</a:t>
            </a:r>
          </a:p>
          <a:p>
            <a:pPr fontAlgn="auto">
              <a:lnSpc>
                <a:spcPct val="200000"/>
              </a:lnSpc>
            </a:pPr>
            <a:r>
              <a:rPr lang="en-US" altLang="zh-CN" sz="2000">
                <a:solidFill>
                  <a:schemeClr val="tx1">
                    <a:lumMod val="85000"/>
                    <a:lumOff val="15000"/>
                  </a:schemeClr>
                </a:solidFill>
                <a:latin typeface="思源宋体 Light" panose="02020300000000000000" pitchFamily="18" charset="-122"/>
                <a:ea typeface="思源宋体 Light" panose="02020300000000000000" pitchFamily="18" charset="-122"/>
              </a:rPr>
              <a:t>3. </a:t>
            </a:r>
            <a:r>
              <a:rPr lang="zh-CN" altLang="en-US" sz="2000">
                <a:solidFill>
                  <a:schemeClr val="tx1">
                    <a:lumMod val="85000"/>
                    <a:lumOff val="15000"/>
                  </a:schemeClr>
                </a:solidFill>
                <a:latin typeface="思源宋体 Light" panose="02020300000000000000" pitchFamily="18" charset="-122"/>
                <a:ea typeface="思源宋体 Light" panose="02020300000000000000" pitchFamily="18" charset="-122"/>
              </a:rPr>
              <a:t>高效协作</a:t>
            </a:r>
          </a:p>
        </p:txBody>
      </p:sp>
    </p:spTree>
  </p:cSld>
  <p:clrMapOvr>
    <a:masterClrMapping/>
  </p:clrMapOvr>
  <mc:AlternateContent xmlns:mc="http://schemas.openxmlformats.org/markup-compatibility/2006">
    <mc:Choice xmlns:p14="http://schemas.microsoft.com/office/powerpoint/2010/main" Requires="p14">
      <p:transition spd="slow" p14:dur="2000" advTm="10863"/>
    </mc:Choice>
    <mc:Fallback>
      <p:transition spd="slow" advTm="1086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866005" y="3166745"/>
            <a:ext cx="2661920" cy="768350"/>
          </a:xfrm>
          <a:prstGeom prst="rect">
            <a:avLst/>
          </a:prstGeom>
          <a:noFill/>
        </p:spPr>
        <p:txBody>
          <a:bodyPr wrap="square" rtlCol="0">
            <a:spAutoFit/>
          </a:bodyPr>
          <a:lstStyle/>
          <a:p>
            <a:pPr algn="ctr"/>
            <a:r>
              <a:rPr lang="zh-CN" altLang="en-US" sz="4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过程改进</a:t>
            </a:r>
          </a:p>
        </p:txBody>
      </p:sp>
      <p:sp>
        <p:nvSpPr>
          <p:cNvPr id="4" name="文本框 3"/>
          <p:cNvSpPr txBox="1"/>
          <p:nvPr/>
        </p:nvSpPr>
        <p:spPr>
          <a:xfrm>
            <a:off x="5093542" y="2323029"/>
            <a:ext cx="2138680" cy="768350"/>
          </a:xfrm>
          <a:prstGeom prst="rect">
            <a:avLst/>
          </a:prstGeom>
          <a:noFill/>
        </p:spPr>
        <p:txBody>
          <a:bodyPr wrap="none" rtlCol="0">
            <a:spAutoFit/>
          </a:bodyPr>
          <a:lstStyle/>
          <a:p>
            <a:pPr algn="ctr"/>
            <a:r>
              <a:rPr lang="en-US" altLang="zh-CN" sz="4400">
                <a:solidFill>
                  <a:schemeClr val="tx1">
                    <a:lumMod val="75000"/>
                    <a:lumOff val="25000"/>
                  </a:schemeClr>
                </a:solidFill>
                <a:latin typeface="汉仪书宋二简" panose="02010609000101010101" pitchFamily="2" charset="-122"/>
                <a:ea typeface="汉仪书宋二简" panose="02010609000101010101" pitchFamily="2" charset="-122"/>
              </a:rPr>
              <a:t>Part 05</a:t>
            </a:r>
            <a:endParaRPr lang="en-US" sz="4400">
              <a:solidFill>
                <a:schemeClr val="tx1">
                  <a:lumMod val="75000"/>
                  <a:lumOff val="25000"/>
                </a:schemeClr>
              </a:solidFill>
              <a:latin typeface="汉仪书宋二简" panose="02010609000101010101" pitchFamily="2" charset="-122"/>
              <a:ea typeface="汉仪书宋二简" panose="02010609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184"/>
    </mc:Choice>
    <mc:Fallback>
      <p:transition spd="slow" advTm="318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4565"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352134" y="1296399"/>
            <a:ext cx="1569660" cy="923330"/>
          </a:xfrm>
          <a:prstGeom prst="rect">
            <a:avLst/>
          </a:prstGeom>
          <a:noFill/>
        </p:spPr>
        <p:txBody>
          <a:bodyPr wrap="none" rtlCol="0">
            <a:spAutoFit/>
          </a:bodyPr>
          <a:lstStyle/>
          <a:p>
            <a:pPr algn="ctr"/>
            <a:r>
              <a:rPr lang="zh-CN" altLang="en-US" sz="5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目录</a:t>
            </a:r>
          </a:p>
        </p:txBody>
      </p:sp>
      <p:sp>
        <p:nvSpPr>
          <p:cNvPr id="41" name="文本框 40"/>
          <p:cNvSpPr txBox="1"/>
          <p:nvPr/>
        </p:nvSpPr>
        <p:spPr>
          <a:xfrm>
            <a:off x="5352134" y="2003899"/>
            <a:ext cx="1569660" cy="461665"/>
          </a:xfrm>
          <a:prstGeom prst="rect">
            <a:avLst/>
          </a:prstGeom>
          <a:noFill/>
        </p:spPr>
        <p:txBody>
          <a:bodyPr wrap="square" rtlCol="0">
            <a:spAutoFit/>
          </a:bodyPr>
          <a:lstStyle/>
          <a:p>
            <a:pPr algn="dist"/>
            <a:r>
              <a:rPr lang="en-US" altLang="zh-CN" sz="240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contents</a:t>
            </a:r>
            <a:endParaRPr lang="zh-CN" altLang="en-US" sz="240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grpSp>
        <p:nvGrpSpPr>
          <p:cNvPr id="42" name="组合 41"/>
          <p:cNvGrpSpPr/>
          <p:nvPr/>
        </p:nvGrpSpPr>
        <p:grpSpPr>
          <a:xfrm>
            <a:off x="6578238" y="2464457"/>
            <a:ext cx="2555595" cy="523220"/>
            <a:chOff x="2285592" y="2681585"/>
            <a:chExt cx="2555595" cy="523220"/>
          </a:xfrm>
        </p:grpSpPr>
        <p:sp>
          <p:nvSpPr>
            <p:cNvPr id="43" name="文本框 42"/>
            <p:cNvSpPr txBox="1"/>
            <p:nvPr/>
          </p:nvSpPr>
          <p:spPr>
            <a:xfrm>
              <a:off x="3228287" y="2681585"/>
              <a:ext cx="1612900" cy="52197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项目规划</a:t>
              </a:r>
              <a:endPar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44" name="文本框 43"/>
            <p:cNvSpPr txBox="1"/>
            <p:nvPr/>
          </p:nvSpPr>
          <p:spPr>
            <a:xfrm>
              <a:off x="2285592" y="2681585"/>
              <a:ext cx="744114" cy="523220"/>
            </a:xfrm>
            <a:prstGeom prst="rect">
              <a:avLst/>
            </a:prstGeom>
            <a:noFill/>
          </p:spPr>
          <p:txBody>
            <a:bodyPr wrap="none" rtlCol="0">
              <a:spAutoFit/>
            </a:bodyPr>
            <a:lstStyle/>
            <a:p>
              <a:pPr algn="ctr"/>
              <a:r>
                <a:rPr lang="en-US" altLang="zh-CN"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02.</a:t>
              </a:r>
              <a:endPar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grpSp>
      <p:grpSp>
        <p:nvGrpSpPr>
          <p:cNvPr id="46" name="组合 45"/>
          <p:cNvGrpSpPr/>
          <p:nvPr/>
        </p:nvGrpSpPr>
        <p:grpSpPr>
          <a:xfrm>
            <a:off x="1895362" y="2464457"/>
            <a:ext cx="2586075" cy="523240"/>
            <a:chOff x="2285592" y="2681585"/>
            <a:chExt cx="2586075" cy="523240"/>
          </a:xfrm>
        </p:grpSpPr>
        <p:sp>
          <p:nvSpPr>
            <p:cNvPr id="47" name="文本框 46"/>
            <p:cNvSpPr txBox="1"/>
            <p:nvPr/>
          </p:nvSpPr>
          <p:spPr>
            <a:xfrm>
              <a:off x="3258767" y="2682855"/>
              <a:ext cx="1612900" cy="52197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项目简介</a:t>
              </a:r>
              <a:endPar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48" name="文本框 47"/>
            <p:cNvSpPr txBox="1"/>
            <p:nvPr/>
          </p:nvSpPr>
          <p:spPr>
            <a:xfrm>
              <a:off x="2285592" y="2681585"/>
              <a:ext cx="744114" cy="523220"/>
            </a:xfrm>
            <a:prstGeom prst="rect">
              <a:avLst/>
            </a:prstGeom>
            <a:noFill/>
          </p:spPr>
          <p:txBody>
            <a:bodyPr wrap="none" rtlCol="0">
              <a:spAutoFit/>
            </a:bodyPr>
            <a:lstStyle/>
            <a:p>
              <a:pPr algn="ctr"/>
              <a:r>
                <a:rPr lang="en-US" altLang="zh-CN"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01.</a:t>
              </a:r>
              <a:endPar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grpSp>
      <p:grpSp>
        <p:nvGrpSpPr>
          <p:cNvPr id="50" name="组合 49"/>
          <p:cNvGrpSpPr/>
          <p:nvPr/>
        </p:nvGrpSpPr>
        <p:grpSpPr>
          <a:xfrm>
            <a:off x="6578238" y="3078651"/>
            <a:ext cx="2568297" cy="523220"/>
            <a:chOff x="2285592" y="2681585"/>
            <a:chExt cx="2568297" cy="523220"/>
          </a:xfrm>
        </p:grpSpPr>
        <p:sp>
          <p:nvSpPr>
            <p:cNvPr id="51" name="文本框 50"/>
            <p:cNvSpPr txBox="1"/>
            <p:nvPr/>
          </p:nvSpPr>
          <p:spPr>
            <a:xfrm>
              <a:off x="3240989" y="2681585"/>
              <a:ext cx="1612900" cy="521970"/>
            </a:xfrm>
            <a:prstGeom prst="rect">
              <a:avLst/>
            </a:prstGeom>
            <a:noFill/>
          </p:spPr>
          <p:txBody>
            <a:bodyPr wrap="none" rtlCol="0">
              <a:spAutoFit/>
            </a:bodyPr>
            <a:lstStyle/>
            <a:p>
              <a:pPr algn="ctr"/>
              <a:r>
                <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团队管理</a:t>
              </a:r>
              <a:endPar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52" name="文本框 51"/>
            <p:cNvSpPr txBox="1"/>
            <p:nvPr/>
          </p:nvSpPr>
          <p:spPr>
            <a:xfrm>
              <a:off x="2285592" y="2681585"/>
              <a:ext cx="744114" cy="523220"/>
            </a:xfrm>
            <a:prstGeom prst="rect">
              <a:avLst/>
            </a:prstGeom>
            <a:noFill/>
          </p:spPr>
          <p:txBody>
            <a:bodyPr wrap="none" rtlCol="0">
              <a:spAutoFit/>
            </a:bodyPr>
            <a:lstStyle/>
            <a:p>
              <a:pPr algn="ctr"/>
              <a:r>
                <a:rPr lang="en-US" altLang="zh-CN"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04.</a:t>
              </a:r>
              <a:endPar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grpSp>
      <p:grpSp>
        <p:nvGrpSpPr>
          <p:cNvPr id="54" name="组合 53"/>
          <p:cNvGrpSpPr/>
          <p:nvPr/>
        </p:nvGrpSpPr>
        <p:grpSpPr>
          <a:xfrm>
            <a:off x="1895362" y="3078651"/>
            <a:ext cx="4366337" cy="541000"/>
            <a:chOff x="2285592" y="2681585"/>
            <a:chExt cx="4366337" cy="541000"/>
          </a:xfrm>
        </p:grpSpPr>
        <p:sp>
          <p:nvSpPr>
            <p:cNvPr id="55" name="文本框 54"/>
            <p:cNvSpPr txBox="1"/>
            <p:nvPr/>
          </p:nvSpPr>
          <p:spPr>
            <a:xfrm>
              <a:off x="2376399" y="2699365"/>
              <a:ext cx="4275530" cy="523220"/>
            </a:xfrm>
            <a:prstGeom prst="rect">
              <a:avLst/>
            </a:prstGeom>
            <a:noFill/>
          </p:spPr>
          <p:txBody>
            <a:bodyPr wrap="none" rtlCol="0">
              <a:spAutoFit/>
            </a:bodyPr>
            <a:lstStyle/>
            <a:p>
              <a:pPr algn="ctr"/>
              <a:r>
                <a:rPr lang="en-US" altLang="zh-CN"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        </a:t>
              </a: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过程管理与监督控制</a:t>
              </a:r>
              <a:endPar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56" name="文本框 55"/>
            <p:cNvSpPr txBox="1"/>
            <p:nvPr/>
          </p:nvSpPr>
          <p:spPr>
            <a:xfrm>
              <a:off x="2285592" y="2681585"/>
              <a:ext cx="744114" cy="523220"/>
            </a:xfrm>
            <a:prstGeom prst="rect">
              <a:avLst/>
            </a:prstGeom>
            <a:noFill/>
          </p:spPr>
          <p:txBody>
            <a:bodyPr wrap="none" rtlCol="0">
              <a:spAutoFit/>
            </a:bodyPr>
            <a:lstStyle/>
            <a:p>
              <a:pPr algn="ctr"/>
              <a:r>
                <a:rPr lang="en-US" altLang="zh-CN"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03.</a:t>
              </a:r>
              <a:endPar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grpSp>
      <p:grpSp>
        <p:nvGrpSpPr>
          <p:cNvPr id="3" name="组合 2"/>
          <p:cNvGrpSpPr/>
          <p:nvPr/>
        </p:nvGrpSpPr>
        <p:grpSpPr>
          <a:xfrm>
            <a:off x="1907057" y="3698411"/>
            <a:ext cx="2574380" cy="521970"/>
            <a:chOff x="2296652" y="2681585"/>
            <a:chExt cx="2574380" cy="521970"/>
          </a:xfrm>
        </p:grpSpPr>
        <p:sp>
          <p:nvSpPr>
            <p:cNvPr id="4" name="文本框 3"/>
            <p:cNvSpPr txBox="1"/>
            <p:nvPr/>
          </p:nvSpPr>
          <p:spPr>
            <a:xfrm>
              <a:off x="3258132" y="2681585"/>
              <a:ext cx="1612900" cy="521970"/>
            </a:xfrm>
            <a:prstGeom prst="rect">
              <a:avLst/>
            </a:prstGeom>
            <a:noFill/>
          </p:spPr>
          <p:txBody>
            <a:bodyPr wrap="none" rtlCol="0">
              <a:spAutoFit/>
            </a:bodyPr>
            <a:lstStyle/>
            <a:p>
              <a:pPr algn="ctr"/>
              <a:r>
                <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过程改进</a:t>
              </a:r>
              <a:endPar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5" name="文本框 4"/>
            <p:cNvSpPr txBox="1"/>
            <p:nvPr/>
          </p:nvSpPr>
          <p:spPr>
            <a:xfrm>
              <a:off x="2296652" y="2681585"/>
              <a:ext cx="721995" cy="521970"/>
            </a:xfrm>
            <a:prstGeom prst="rect">
              <a:avLst/>
            </a:prstGeom>
            <a:noFill/>
          </p:spPr>
          <p:txBody>
            <a:bodyPr wrap="none" rtlCol="0">
              <a:spAutoFit/>
            </a:bodyPr>
            <a:lstStyle/>
            <a:p>
              <a:pPr algn="ctr"/>
              <a:r>
                <a:rPr lang="en-US" altLang="zh-CN"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05.</a:t>
              </a:r>
              <a:endPar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grpSp>
      <p:grpSp>
        <p:nvGrpSpPr>
          <p:cNvPr id="6" name="组合 5"/>
          <p:cNvGrpSpPr/>
          <p:nvPr/>
        </p:nvGrpSpPr>
        <p:grpSpPr>
          <a:xfrm>
            <a:off x="6578238" y="3697141"/>
            <a:ext cx="2526125" cy="521970"/>
            <a:chOff x="2296652" y="2681585"/>
            <a:chExt cx="2526125" cy="521970"/>
          </a:xfrm>
        </p:grpSpPr>
        <p:sp>
          <p:nvSpPr>
            <p:cNvPr id="7" name="文本框 6"/>
            <p:cNvSpPr txBox="1"/>
            <p:nvPr/>
          </p:nvSpPr>
          <p:spPr>
            <a:xfrm>
              <a:off x="3209877" y="2681585"/>
              <a:ext cx="1612900" cy="521970"/>
            </a:xfrm>
            <a:prstGeom prst="rect">
              <a:avLst/>
            </a:prstGeom>
            <a:noFill/>
          </p:spPr>
          <p:txBody>
            <a:bodyPr wrap="none" rtlCol="0">
              <a:spAutoFit/>
            </a:bodyPr>
            <a:lstStyle/>
            <a:p>
              <a:pPr algn="ctr"/>
              <a:r>
                <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风险管理</a:t>
              </a:r>
            </a:p>
          </p:txBody>
        </p:sp>
        <p:sp>
          <p:nvSpPr>
            <p:cNvPr id="11" name="文本框 10"/>
            <p:cNvSpPr txBox="1"/>
            <p:nvPr/>
          </p:nvSpPr>
          <p:spPr>
            <a:xfrm>
              <a:off x="2296652" y="2681585"/>
              <a:ext cx="721995" cy="521970"/>
            </a:xfrm>
            <a:prstGeom prst="rect">
              <a:avLst/>
            </a:prstGeom>
            <a:noFill/>
          </p:spPr>
          <p:txBody>
            <a:bodyPr wrap="none" rtlCol="0">
              <a:spAutoFit/>
            </a:bodyPr>
            <a:lstStyle/>
            <a:p>
              <a:pPr algn="ctr"/>
              <a:r>
                <a:rPr lang="en-US" altLang="zh-CN"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06.</a:t>
              </a:r>
              <a:endPar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grpSp>
      <p:grpSp>
        <p:nvGrpSpPr>
          <p:cNvPr id="2" name="组合 1"/>
          <p:cNvGrpSpPr/>
          <p:nvPr/>
        </p:nvGrpSpPr>
        <p:grpSpPr>
          <a:xfrm>
            <a:off x="1895628" y="4318806"/>
            <a:ext cx="2574384" cy="521970"/>
            <a:chOff x="2296653" y="2681585"/>
            <a:chExt cx="2574384" cy="521970"/>
          </a:xfrm>
        </p:grpSpPr>
        <p:sp>
          <p:nvSpPr>
            <p:cNvPr id="12" name="文本框 11"/>
            <p:cNvSpPr txBox="1"/>
            <p:nvPr/>
          </p:nvSpPr>
          <p:spPr>
            <a:xfrm>
              <a:off x="3258137" y="2681585"/>
              <a:ext cx="1612900" cy="521970"/>
            </a:xfrm>
            <a:prstGeom prst="rect">
              <a:avLst/>
            </a:prstGeom>
            <a:noFill/>
          </p:spPr>
          <p:txBody>
            <a:bodyPr wrap="none" rtlCol="0">
              <a:spAutoFit/>
            </a:bodyPr>
            <a:lstStyle/>
            <a:p>
              <a:pPr algn="ctr"/>
              <a:r>
                <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成本估算</a:t>
              </a:r>
            </a:p>
          </p:txBody>
        </p:sp>
        <p:sp>
          <p:nvSpPr>
            <p:cNvPr id="13" name="文本框 12"/>
            <p:cNvSpPr txBox="1"/>
            <p:nvPr/>
          </p:nvSpPr>
          <p:spPr>
            <a:xfrm>
              <a:off x="2296653" y="2681585"/>
              <a:ext cx="721995" cy="521970"/>
            </a:xfrm>
            <a:prstGeom prst="rect">
              <a:avLst/>
            </a:prstGeom>
            <a:noFill/>
          </p:spPr>
          <p:txBody>
            <a:bodyPr wrap="none" rtlCol="0">
              <a:spAutoFit/>
            </a:bodyPr>
            <a:lstStyle/>
            <a:p>
              <a:pPr algn="ctr"/>
              <a:r>
                <a:rPr lang="en-US" altLang="zh-CN"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07.</a:t>
              </a:r>
              <a:endPar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grpSp>
      <p:grpSp>
        <p:nvGrpSpPr>
          <p:cNvPr id="14" name="组合 13"/>
          <p:cNvGrpSpPr/>
          <p:nvPr/>
        </p:nvGrpSpPr>
        <p:grpSpPr>
          <a:xfrm>
            <a:off x="6578238" y="4311821"/>
            <a:ext cx="2516602" cy="521970"/>
            <a:chOff x="2296654" y="2681585"/>
            <a:chExt cx="2516602" cy="521970"/>
          </a:xfrm>
        </p:grpSpPr>
        <p:sp>
          <p:nvSpPr>
            <p:cNvPr id="20" name="文本框 19"/>
            <p:cNvSpPr txBox="1"/>
            <p:nvPr/>
          </p:nvSpPr>
          <p:spPr>
            <a:xfrm>
              <a:off x="3200356" y="2681585"/>
              <a:ext cx="1612900" cy="521970"/>
            </a:xfrm>
            <a:prstGeom prst="rect">
              <a:avLst/>
            </a:prstGeom>
            <a:noFill/>
          </p:spPr>
          <p:txBody>
            <a:bodyPr wrap="none" rtlCol="0">
              <a:spAutoFit/>
            </a:bodyPr>
            <a:lstStyle/>
            <a:p>
              <a:pPr algn="ctr"/>
              <a:r>
                <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项目预算</a:t>
              </a:r>
            </a:p>
          </p:txBody>
        </p:sp>
        <p:sp>
          <p:nvSpPr>
            <p:cNvPr id="21" name="文本框 20"/>
            <p:cNvSpPr txBox="1"/>
            <p:nvPr/>
          </p:nvSpPr>
          <p:spPr>
            <a:xfrm>
              <a:off x="2296654" y="2681585"/>
              <a:ext cx="721995" cy="521970"/>
            </a:xfrm>
            <a:prstGeom prst="rect">
              <a:avLst/>
            </a:prstGeom>
            <a:noFill/>
          </p:spPr>
          <p:txBody>
            <a:bodyPr wrap="none" rtlCol="0">
              <a:spAutoFit/>
            </a:bodyPr>
            <a:lstStyle/>
            <a:p>
              <a:pPr algn="ctr"/>
              <a:r>
                <a:rPr lang="en-US" altLang="zh-CN"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08.</a:t>
              </a:r>
              <a:endPar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grpSp>
      <p:grpSp>
        <p:nvGrpSpPr>
          <p:cNvPr id="22" name="组合 21"/>
          <p:cNvGrpSpPr/>
          <p:nvPr/>
        </p:nvGrpSpPr>
        <p:grpSpPr>
          <a:xfrm>
            <a:off x="1907060" y="4954441"/>
            <a:ext cx="2574396" cy="521970"/>
            <a:chOff x="2296655" y="2681585"/>
            <a:chExt cx="2574396" cy="521970"/>
          </a:xfrm>
        </p:grpSpPr>
        <p:sp>
          <p:nvSpPr>
            <p:cNvPr id="23" name="文本框 22"/>
            <p:cNvSpPr txBox="1"/>
            <p:nvPr/>
          </p:nvSpPr>
          <p:spPr>
            <a:xfrm>
              <a:off x="3258151" y="2681585"/>
              <a:ext cx="1612900" cy="521970"/>
            </a:xfrm>
            <a:prstGeom prst="rect">
              <a:avLst/>
            </a:prstGeom>
            <a:noFill/>
          </p:spPr>
          <p:txBody>
            <a:bodyPr wrap="none" rtlCol="0">
              <a:spAutoFit/>
            </a:bodyPr>
            <a:lstStyle/>
            <a:p>
              <a:pPr algn="ctr"/>
              <a:r>
                <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定价策略</a:t>
              </a:r>
            </a:p>
          </p:txBody>
        </p:sp>
        <p:sp>
          <p:nvSpPr>
            <p:cNvPr id="24" name="文本框 23"/>
            <p:cNvSpPr txBox="1"/>
            <p:nvPr/>
          </p:nvSpPr>
          <p:spPr>
            <a:xfrm>
              <a:off x="2296655" y="2681585"/>
              <a:ext cx="721995" cy="521970"/>
            </a:xfrm>
            <a:prstGeom prst="rect">
              <a:avLst/>
            </a:prstGeom>
            <a:noFill/>
          </p:spPr>
          <p:txBody>
            <a:bodyPr wrap="none" rtlCol="0">
              <a:spAutoFit/>
            </a:bodyPr>
            <a:lstStyle/>
            <a:p>
              <a:pPr algn="ctr"/>
              <a:r>
                <a:rPr lang="en-US" altLang="zh-CN"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09.</a:t>
              </a:r>
              <a:endPar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grpSp>
      <p:grpSp>
        <p:nvGrpSpPr>
          <p:cNvPr id="25" name="组合 24"/>
          <p:cNvGrpSpPr/>
          <p:nvPr/>
        </p:nvGrpSpPr>
        <p:grpSpPr>
          <a:xfrm>
            <a:off x="6578238" y="4954441"/>
            <a:ext cx="2550266" cy="521970"/>
            <a:chOff x="2296658" y="2681585"/>
            <a:chExt cx="2550266" cy="521970"/>
          </a:xfrm>
        </p:grpSpPr>
        <p:sp>
          <p:nvSpPr>
            <p:cNvPr id="26" name="文本框 25"/>
            <p:cNvSpPr txBox="1"/>
            <p:nvPr/>
          </p:nvSpPr>
          <p:spPr>
            <a:xfrm>
              <a:off x="3234024" y="2681585"/>
              <a:ext cx="1612900" cy="521970"/>
            </a:xfrm>
            <a:prstGeom prst="rect">
              <a:avLst/>
            </a:prstGeom>
            <a:noFill/>
          </p:spPr>
          <p:txBody>
            <a:bodyPr wrap="square" rtlCol="0">
              <a:spAutoFit/>
            </a:bodyPr>
            <a:lstStyle/>
            <a:p>
              <a:pPr algn="ctr"/>
              <a:r>
                <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财务分析</a:t>
              </a:r>
            </a:p>
          </p:txBody>
        </p:sp>
        <p:sp>
          <p:nvSpPr>
            <p:cNvPr id="27" name="文本框 26"/>
            <p:cNvSpPr txBox="1"/>
            <p:nvPr/>
          </p:nvSpPr>
          <p:spPr>
            <a:xfrm>
              <a:off x="2296658" y="2681585"/>
              <a:ext cx="721995" cy="521970"/>
            </a:xfrm>
            <a:prstGeom prst="rect">
              <a:avLst/>
            </a:prstGeom>
            <a:noFill/>
          </p:spPr>
          <p:txBody>
            <a:bodyPr wrap="none" rtlCol="0">
              <a:spAutoFit/>
            </a:bodyPr>
            <a:lstStyle/>
            <a:p>
              <a:pPr algn="ctr"/>
              <a:r>
                <a:rPr lang="en-US" altLang="zh-CN"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10.</a:t>
              </a:r>
              <a:endPar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grpSp>
      <p:sp>
        <p:nvSpPr>
          <p:cNvPr id="30" name="文本框 29"/>
          <p:cNvSpPr txBox="1"/>
          <p:nvPr/>
        </p:nvSpPr>
        <p:spPr>
          <a:xfrm>
            <a:off x="2867978" y="5540375"/>
            <a:ext cx="1970405" cy="52197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敏感性分析</a:t>
            </a:r>
          </a:p>
        </p:txBody>
      </p:sp>
      <p:sp>
        <p:nvSpPr>
          <p:cNvPr id="31" name="文本框 30"/>
          <p:cNvSpPr txBox="1"/>
          <p:nvPr/>
        </p:nvSpPr>
        <p:spPr>
          <a:xfrm>
            <a:off x="1895475" y="5540375"/>
            <a:ext cx="721995" cy="521970"/>
          </a:xfrm>
          <a:prstGeom prst="rect">
            <a:avLst/>
          </a:prstGeom>
          <a:noFill/>
        </p:spPr>
        <p:txBody>
          <a:bodyPr wrap="none" rtlCol="0">
            <a:spAutoFit/>
          </a:bodyPr>
          <a:lstStyle/>
          <a:p>
            <a:pPr algn="ctr"/>
            <a:r>
              <a:rPr lang="en-US" altLang="zh-CN"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11.</a:t>
            </a:r>
            <a:endPar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49" name="文本框 48">
            <a:extLst>
              <a:ext uri="{FF2B5EF4-FFF2-40B4-BE49-F238E27FC236}">
                <a16:creationId xmlns:a16="http://schemas.microsoft.com/office/drawing/2014/main" id="{3BEA7CAF-CBCC-60CA-490F-6868443C0C82}"/>
              </a:ext>
            </a:extLst>
          </p:cNvPr>
          <p:cNvSpPr txBox="1"/>
          <p:nvPr/>
        </p:nvSpPr>
        <p:spPr>
          <a:xfrm>
            <a:off x="7567158" y="5588577"/>
            <a:ext cx="1620957" cy="52322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原型演示</a:t>
            </a:r>
          </a:p>
        </p:txBody>
      </p:sp>
      <p:sp>
        <p:nvSpPr>
          <p:cNvPr id="53" name="文本框 52">
            <a:extLst>
              <a:ext uri="{FF2B5EF4-FFF2-40B4-BE49-F238E27FC236}">
                <a16:creationId xmlns:a16="http://schemas.microsoft.com/office/drawing/2014/main" id="{457C9A92-E386-0572-DB84-6CB974506718}"/>
              </a:ext>
            </a:extLst>
          </p:cNvPr>
          <p:cNvSpPr txBox="1"/>
          <p:nvPr/>
        </p:nvSpPr>
        <p:spPr>
          <a:xfrm>
            <a:off x="6578238" y="5588577"/>
            <a:ext cx="729687" cy="523220"/>
          </a:xfrm>
          <a:prstGeom prst="rect">
            <a:avLst/>
          </a:prstGeom>
          <a:noFill/>
        </p:spPr>
        <p:txBody>
          <a:bodyPr wrap="none" rtlCol="0">
            <a:spAutoFit/>
          </a:bodyPr>
          <a:lstStyle/>
          <a:p>
            <a:pPr algn="ctr"/>
            <a:r>
              <a:rPr lang="en-US" altLang="zh-CN"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12.</a:t>
            </a:r>
            <a:endPar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272"/>
    </mc:Choice>
    <mc:Fallback>
      <p:transition spd="slow" advTm="22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040589" y="527957"/>
            <a:ext cx="2937510" cy="460375"/>
          </a:xfrm>
          <a:prstGeom prst="rect">
            <a:avLst/>
          </a:prstGeom>
          <a:noFill/>
        </p:spPr>
        <p:txBody>
          <a:bodyPr wrap="none" rtlCol="0">
            <a:spAutoFit/>
          </a:bodyPr>
          <a:lstStyle/>
          <a:p>
            <a:pPr algn="ctr"/>
            <a:r>
              <a:rPr lang="zh-CN" altLang="en-US"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鱼骨图</a:t>
            </a:r>
            <a:r>
              <a:rPr lang="en-US" altLang="zh-CN"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a:t>
            </a:r>
            <a:r>
              <a:rPr lang="zh-CN" altLang="en-US"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分析错误</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119297" y="1733199"/>
            <a:ext cx="1045029" cy="825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1" name="文本框 40"/>
          <p:cNvSpPr txBox="1"/>
          <p:nvPr/>
        </p:nvSpPr>
        <p:spPr>
          <a:xfrm>
            <a:off x="701675" y="2844800"/>
            <a:ext cx="2564130" cy="1383665"/>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微软雅黑" panose="020B0503020204020204" charset="-122"/>
                <a:ea typeface="微软雅黑" panose="020B0503020204020204" charset="-122"/>
              </a:rPr>
              <a:t>鱼骨图将根本原因与产生结果之间的关系图形化。它可以识别、探索和显示导致交付延后问题或条件的可能原因。</a:t>
            </a:r>
          </a:p>
        </p:txBody>
      </p:sp>
      <p:pic>
        <p:nvPicPr>
          <p:cNvPr id="2" name="图片 1" descr="鱼骨图"/>
          <p:cNvPicPr>
            <a:picLocks noChangeAspect="1"/>
          </p:cNvPicPr>
          <p:nvPr/>
        </p:nvPicPr>
        <p:blipFill>
          <a:blip r:embed="rId3"/>
          <a:stretch>
            <a:fillRect/>
          </a:stretch>
        </p:blipFill>
        <p:spPr>
          <a:xfrm>
            <a:off x="3343275" y="1350645"/>
            <a:ext cx="8288020" cy="4372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43"/>
    </mc:Choice>
    <mc:Fallback>
      <p:transition spd="slow" advTm="964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11709" y="527957"/>
            <a:ext cx="1713230" cy="460375"/>
          </a:xfrm>
          <a:prstGeom prst="rect">
            <a:avLst/>
          </a:prstGeom>
          <a:noFill/>
        </p:spPr>
        <p:txBody>
          <a:bodyPr wrap="none" rtlCol="0">
            <a:spAutoFit/>
          </a:bodyPr>
          <a:lstStyle/>
          <a:p>
            <a:pPr algn="ctr"/>
            <a:r>
              <a:rPr lang="zh-CN" altLang="en-US"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帕累托分析</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119297" y="1733199"/>
            <a:ext cx="1045029" cy="825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pic>
        <p:nvPicPr>
          <p:cNvPr id="3" name="图片 2"/>
          <p:cNvPicPr>
            <a:picLocks noChangeAspect="1"/>
          </p:cNvPicPr>
          <p:nvPr/>
        </p:nvPicPr>
        <p:blipFill>
          <a:blip r:embed="rId4"/>
          <a:stretch>
            <a:fillRect/>
          </a:stretch>
        </p:blipFill>
        <p:spPr>
          <a:xfrm>
            <a:off x="4578985" y="2162810"/>
            <a:ext cx="7005320" cy="2943860"/>
          </a:xfrm>
          <a:prstGeom prst="rect">
            <a:avLst/>
          </a:prstGeom>
        </p:spPr>
      </p:pic>
      <p:graphicFrame>
        <p:nvGraphicFramePr>
          <p:cNvPr id="4" name="表格 3"/>
          <p:cNvGraphicFramePr/>
          <p:nvPr>
            <p:custDataLst>
              <p:tags r:id="rId1"/>
            </p:custDataLst>
          </p:nvPr>
        </p:nvGraphicFramePr>
        <p:xfrm>
          <a:off x="584835" y="1026160"/>
          <a:ext cx="3848100" cy="5217160"/>
        </p:xfrm>
        <a:graphic>
          <a:graphicData uri="http://schemas.openxmlformats.org/drawingml/2006/table">
            <a:tbl>
              <a:tblPr firstRow="1" bandRow="1">
                <a:tableStyleId>{5C22544A-7EE6-4342-B048-85BDC9FD1C3A}</a:tableStyleId>
              </a:tblPr>
              <a:tblGrid>
                <a:gridCol w="2655570">
                  <a:extLst>
                    <a:ext uri="{9D8B030D-6E8A-4147-A177-3AD203B41FA5}">
                      <a16:colId xmlns:a16="http://schemas.microsoft.com/office/drawing/2014/main" val="20000"/>
                    </a:ext>
                  </a:extLst>
                </a:gridCol>
                <a:gridCol w="1192530">
                  <a:extLst>
                    <a:ext uri="{9D8B030D-6E8A-4147-A177-3AD203B41FA5}">
                      <a16:colId xmlns:a16="http://schemas.microsoft.com/office/drawing/2014/main" val="20001"/>
                    </a:ext>
                  </a:extLst>
                </a:gridCol>
              </a:tblGrid>
              <a:tr h="919480">
                <a:tc>
                  <a:txBody>
                    <a:bodyPr/>
                    <a:lstStyle/>
                    <a:p>
                      <a:pPr indent="0" algn="ctr" fontAlgn="auto">
                        <a:lnSpc>
                          <a:spcPct val="100000"/>
                        </a:lnSpc>
                        <a:spcBef>
                          <a:spcPts val="0"/>
                        </a:spcBef>
                        <a:spcAft>
                          <a:spcPts val="0"/>
                        </a:spcAft>
                        <a:buNone/>
                      </a:pPr>
                      <a:r>
                        <a:rPr lang="zh-CN" altLang="en-US" sz="1600" b="1" spc="130">
                          <a:solidFill>
                            <a:srgbClr val="FFFFFF"/>
                          </a:solidFill>
                          <a:latin typeface="微软雅黑" panose="020B0503020204020204" charset="-122"/>
                          <a:ea typeface="微软雅黑" panose="020B0503020204020204" charset="-122"/>
                        </a:rPr>
                        <a:t>错误原因</a:t>
                      </a:r>
                    </a:p>
                  </a:txBody>
                  <a:tcPr marL="317500" marR="317500" marT="215900" marB="215900" anchor="ctr">
                    <a:lnL w="19050" cap="rnd">
                      <a:solidFill>
                        <a:srgbClr val="1784C7"/>
                      </a:solidFill>
                      <a:prstDash val="solid"/>
                    </a:lnL>
                    <a:lnR w="3175">
                      <a:solidFill>
                        <a:srgbClr val="FFFFFF"/>
                      </a:solidFill>
                      <a:prstDash val="dot"/>
                    </a:lnR>
                    <a:lnT w="19050" cap="rnd">
                      <a:solidFill>
                        <a:srgbClr val="1784C7"/>
                      </a:solidFill>
                      <a:prstDash val="solid"/>
                    </a:lnT>
                    <a:lnB w="19050">
                      <a:solidFill>
                        <a:srgbClr val="1784C7"/>
                      </a:solidFill>
                      <a:prstDash val="solid"/>
                    </a:lnB>
                    <a:solidFill>
                      <a:srgbClr val="1784C7"/>
                    </a:solidFill>
                  </a:tcPr>
                </a:tc>
                <a:tc>
                  <a:txBody>
                    <a:bodyPr/>
                    <a:lstStyle/>
                    <a:p>
                      <a:pPr indent="0" algn="ctr" fontAlgn="auto">
                        <a:lnSpc>
                          <a:spcPct val="100000"/>
                        </a:lnSpc>
                        <a:spcBef>
                          <a:spcPts val="0"/>
                        </a:spcBef>
                        <a:spcAft>
                          <a:spcPts val="0"/>
                        </a:spcAft>
                        <a:buNone/>
                      </a:pPr>
                      <a:r>
                        <a:rPr lang="zh-CN" altLang="en-US" sz="1600" b="1" spc="130">
                          <a:solidFill>
                            <a:srgbClr val="FFFFFF"/>
                          </a:solidFill>
                          <a:latin typeface="微软雅黑" panose="020B0503020204020204" charset="-122"/>
                          <a:ea typeface="微软雅黑" panose="020B0503020204020204" charset="-122"/>
                        </a:rPr>
                        <a:t>错误合计</a:t>
                      </a:r>
                    </a:p>
                  </a:txBody>
                  <a:tcPr marL="317500" marR="317500" marT="215900" marB="215900" anchor="ctr">
                    <a:lnL w="3175">
                      <a:solidFill>
                        <a:srgbClr val="FFFFFF"/>
                      </a:solidFill>
                      <a:prstDash val="dot"/>
                    </a:lnL>
                    <a:lnR w="19050" cap="rnd">
                      <a:solidFill>
                        <a:srgbClr val="1784C7"/>
                      </a:solidFill>
                      <a:prstDash val="solid"/>
                    </a:lnR>
                    <a:lnT w="19050" cap="rnd">
                      <a:solidFill>
                        <a:srgbClr val="1784C7"/>
                      </a:solidFill>
                      <a:prstDash val="solid"/>
                    </a:lnT>
                    <a:lnB w="19050">
                      <a:solidFill>
                        <a:srgbClr val="1784C7"/>
                      </a:solidFill>
                      <a:prstDash val="solid"/>
                    </a:lnB>
                    <a:solidFill>
                      <a:srgbClr val="1784C7"/>
                    </a:solidFill>
                  </a:tcPr>
                </a:tc>
                <a:extLst>
                  <a:ext uri="{0D108BD9-81ED-4DB2-BD59-A6C34878D82A}">
                    <a16:rowId xmlns:a16="http://schemas.microsoft.com/office/drawing/2014/main" val="10000"/>
                  </a:ext>
                </a:extLst>
              </a:tr>
              <a:tr h="858520">
                <a:tc>
                  <a:txBody>
                    <a:bodyPr/>
                    <a:lstStyle/>
                    <a:p>
                      <a:pPr indent="0" algn="ctr" fontAlgn="auto">
                        <a:lnSpc>
                          <a:spcPct val="100000"/>
                        </a:lnSpc>
                        <a:spcBef>
                          <a:spcPts val="0"/>
                        </a:spcBef>
                        <a:spcAft>
                          <a:spcPts val="0"/>
                        </a:spcAft>
                        <a:buNone/>
                      </a:pPr>
                      <a:r>
                        <a:rPr lang="zh-CN" altLang="en-US" sz="1400" b="0" spc="130">
                          <a:solidFill>
                            <a:srgbClr val="404040"/>
                          </a:solidFill>
                          <a:latin typeface="微软雅黑" panose="020B0503020204020204" charset="-122"/>
                          <a:ea typeface="微软雅黑" panose="020B0503020204020204" charset="-122"/>
                        </a:rPr>
                        <a:t>与其他小组人员合作不协调</a:t>
                      </a:r>
                    </a:p>
                  </a:txBody>
                  <a:tcPr marL="317500" marR="317500" marT="215900" marB="215900" anchor="ctr">
                    <a:lnL w="19050" cap="rnd">
                      <a:solidFill>
                        <a:srgbClr val="1784C7"/>
                      </a:solidFill>
                      <a:prstDash val="solid"/>
                    </a:lnL>
                    <a:lnR w="3175">
                      <a:solidFill>
                        <a:srgbClr val="1784C7"/>
                      </a:solidFill>
                      <a:prstDash val="dot"/>
                    </a:lnR>
                    <a:lnT w="19050">
                      <a:solidFill>
                        <a:srgbClr val="1784C7"/>
                      </a:solidFill>
                      <a:prstDash val="solid"/>
                    </a:lnT>
                    <a:lnB w="3175">
                      <a:solidFill>
                        <a:srgbClr val="1784C7"/>
                      </a:solidFill>
                      <a:prstDash val="dot"/>
                    </a:lnB>
                    <a:solidFill>
                      <a:srgbClr val="F2F2F2"/>
                    </a:solidFill>
                  </a:tcPr>
                </a:tc>
                <a:tc>
                  <a:txBody>
                    <a:bodyPr/>
                    <a:lstStyle/>
                    <a:p>
                      <a:pPr indent="0" algn="ctr" fontAlgn="auto">
                        <a:lnSpc>
                          <a:spcPct val="100000"/>
                        </a:lnSpc>
                        <a:spcBef>
                          <a:spcPts val="0"/>
                        </a:spcBef>
                        <a:spcAft>
                          <a:spcPts val="0"/>
                        </a:spcAft>
                        <a:buNone/>
                      </a:pPr>
                      <a:r>
                        <a:rPr lang="zh-CN" altLang="en-US" sz="1400" b="0" spc="130">
                          <a:solidFill>
                            <a:srgbClr val="404040"/>
                          </a:solidFill>
                          <a:latin typeface="微软雅黑" panose="020B0503020204020204" charset="-122"/>
                          <a:ea typeface="微软雅黑" panose="020B0503020204020204" charset="-122"/>
                        </a:rPr>
                        <a:t>8</a:t>
                      </a:r>
                    </a:p>
                  </a:txBody>
                  <a:tcPr marL="317500" marR="317500" marT="215900" marB="215900" anchor="ctr">
                    <a:lnL w="3175">
                      <a:solidFill>
                        <a:srgbClr val="1784C7"/>
                      </a:solidFill>
                      <a:prstDash val="dot"/>
                    </a:lnL>
                    <a:lnR w="19050" cap="rnd">
                      <a:solidFill>
                        <a:srgbClr val="1784C7"/>
                      </a:solidFill>
                      <a:prstDash val="solid"/>
                    </a:lnR>
                    <a:lnT w="19050">
                      <a:solidFill>
                        <a:srgbClr val="1784C7"/>
                      </a:solidFill>
                      <a:prstDash val="solid"/>
                    </a:lnT>
                    <a:lnB w="3175">
                      <a:solidFill>
                        <a:srgbClr val="1784C7"/>
                      </a:solidFill>
                      <a:prstDash val="dot"/>
                    </a:lnB>
                    <a:solidFill>
                      <a:srgbClr val="F2F2F2"/>
                    </a:solidFill>
                  </a:tcPr>
                </a:tc>
                <a:extLst>
                  <a:ext uri="{0D108BD9-81ED-4DB2-BD59-A6C34878D82A}">
                    <a16:rowId xmlns:a16="http://schemas.microsoft.com/office/drawing/2014/main" val="10001"/>
                  </a:ext>
                </a:extLst>
              </a:tr>
              <a:tr h="858520">
                <a:tc>
                  <a:txBody>
                    <a:bodyPr/>
                    <a:lstStyle/>
                    <a:p>
                      <a:pPr indent="0" algn="ctr" fontAlgn="auto">
                        <a:lnSpc>
                          <a:spcPct val="100000"/>
                        </a:lnSpc>
                        <a:spcBef>
                          <a:spcPts val="0"/>
                        </a:spcBef>
                        <a:spcAft>
                          <a:spcPts val="0"/>
                        </a:spcAft>
                        <a:buNone/>
                      </a:pPr>
                      <a:r>
                        <a:rPr lang="zh-CN" altLang="en-US" sz="1400" b="0" spc="130">
                          <a:solidFill>
                            <a:srgbClr val="404040"/>
                          </a:solidFill>
                          <a:latin typeface="微软雅黑" panose="020B0503020204020204" charset="-122"/>
                          <a:ea typeface="微软雅黑" panose="020B0503020204020204" charset="-122"/>
                        </a:rPr>
                        <a:t>组内任务量与时间安排不妥当</a:t>
                      </a:r>
                    </a:p>
                  </a:txBody>
                  <a:tcPr marL="317500" marR="317500" marT="215900" marB="215900" anchor="ctr">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solidFill>
                      <a:srgbClr val="FFFFFF"/>
                    </a:solidFill>
                  </a:tcPr>
                </a:tc>
                <a:tc>
                  <a:txBody>
                    <a:bodyPr/>
                    <a:lstStyle/>
                    <a:p>
                      <a:pPr indent="0" algn="ctr" fontAlgn="auto">
                        <a:lnSpc>
                          <a:spcPct val="100000"/>
                        </a:lnSpc>
                        <a:spcBef>
                          <a:spcPts val="0"/>
                        </a:spcBef>
                        <a:spcAft>
                          <a:spcPts val="0"/>
                        </a:spcAft>
                        <a:buNone/>
                      </a:pPr>
                      <a:r>
                        <a:rPr lang="en-US" altLang="zh-CN" sz="1400" b="0" spc="130">
                          <a:solidFill>
                            <a:srgbClr val="404040"/>
                          </a:solidFill>
                          <a:latin typeface="微软雅黑" panose="020B0503020204020204" charset="-122"/>
                          <a:ea typeface="微软雅黑" panose="020B0503020204020204" charset="-122"/>
                        </a:rPr>
                        <a:t>6</a:t>
                      </a:r>
                    </a:p>
                  </a:txBody>
                  <a:tcPr marL="317500" marR="317500" marT="215900" marB="215900" anchor="ctr">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solidFill>
                      <a:srgbClr val="FFFFFF"/>
                    </a:solidFill>
                  </a:tcPr>
                </a:tc>
                <a:extLst>
                  <a:ext uri="{0D108BD9-81ED-4DB2-BD59-A6C34878D82A}">
                    <a16:rowId xmlns:a16="http://schemas.microsoft.com/office/drawing/2014/main" val="10002"/>
                  </a:ext>
                </a:extLst>
              </a:tr>
              <a:tr h="645160">
                <a:tc>
                  <a:txBody>
                    <a:bodyPr/>
                    <a:lstStyle/>
                    <a:p>
                      <a:pPr indent="0" algn="ctr" fontAlgn="auto">
                        <a:lnSpc>
                          <a:spcPct val="100000"/>
                        </a:lnSpc>
                        <a:spcBef>
                          <a:spcPts val="0"/>
                        </a:spcBef>
                        <a:spcAft>
                          <a:spcPts val="0"/>
                        </a:spcAft>
                        <a:buNone/>
                      </a:pPr>
                      <a:r>
                        <a:rPr lang="zh-CN" altLang="en-US" sz="1400" b="0" spc="130">
                          <a:solidFill>
                            <a:srgbClr val="404040"/>
                          </a:solidFill>
                          <a:latin typeface="微软雅黑" panose="020B0503020204020204" charset="-122"/>
                          <a:ea typeface="微软雅黑" panose="020B0503020204020204" charset="-122"/>
                        </a:rPr>
                        <a:t>功能划分不明确</a:t>
                      </a:r>
                    </a:p>
                  </a:txBody>
                  <a:tcPr marL="317500" marR="317500" marT="215900" marB="215900" anchor="ctr">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solidFill>
                      <a:srgbClr val="F2F2F2"/>
                    </a:solidFill>
                  </a:tcPr>
                </a:tc>
                <a:tc>
                  <a:txBody>
                    <a:bodyPr/>
                    <a:lstStyle/>
                    <a:p>
                      <a:pPr indent="0" algn="ctr" fontAlgn="auto">
                        <a:lnSpc>
                          <a:spcPct val="100000"/>
                        </a:lnSpc>
                        <a:spcBef>
                          <a:spcPts val="0"/>
                        </a:spcBef>
                        <a:spcAft>
                          <a:spcPts val="0"/>
                        </a:spcAft>
                        <a:buNone/>
                      </a:pPr>
                      <a:r>
                        <a:rPr lang="en-US" altLang="zh-CN" sz="1400" b="0" spc="130">
                          <a:solidFill>
                            <a:srgbClr val="404040"/>
                          </a:solidFill>
                          <a:latin typeface="微软雅黑" panose="020B0503020204020204" charset="-122"/>
                          <a:ea typeface="微软雅黑" panose="020B0503020204020204" charset="-122"/>
                        </a:rPr>
                        <a:t>5</a:t>
                      </a:r>
                    </a:p>
                  </a:txBody>
                  <a:tcPr marL="317500" marR="317500" marT="215900" marB="215900" anchor="ctr">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solidFill>
                      <a:srgbClr val="F2F2F2"/>
                    </a:solidFill>
                  </a:tcPr>
                </a:tc>
                <a:extLst>
                  <a:ext uri="{0D108BD9-81ED-4DB2-BD59-A6C34878D82A}">
                    <a16:rowId xmlns:a16="http://schemas.microsoft.com/office/drawing/2014/main" val="10003"/>
                  </a:ext>
                </a:extLst>
              </a:tr>
              <a:tr h="645160">
                <a:tc>
                  <a:txBody>
                    <a:bodyPr/>
                    <a:lstStyle/>
                    <a:p>
                      <a:pPr indent="0" algn="ctr" fontAlgn="auto">
                        <a:lnSpc>
                          <a:spcPct val="100000"/>
                        </a:lnSpc>
                        <a:spcBef>
                          <a:spcPts val="0"/>
                        </a:spcBef>
                        <a:spcAft>
                          <a:spcPts val="0"/>
                        </a:spcAft>
                        <a:buNone/>
                      </a:pPr>
                      <a:r>
                        <a:rPr lang="zh-CN" altLang="en-US" sz="1400" b="0" spc="130">
                          <a:solidFill>
                            <a:srgbClr val="404040"/>
                          </a:solidFill>
                          <a:latin typeface="微软雅黑" panose="020B0503020204020204" charset="-122"/>
                          <a:ea typeface="微软雅黑" panose="020B0503020204020204" charset="-122"/>
                        </a:rPr>
                        <a:t>花费时间预估错误</a:t>
                      </a:r>
                    </a:p>
                  </a:txBody>
                  <a:tcPr marL="317500" marR="317500" marT="215900" marB="215900" anchor="ctr">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solidFill>
                      <a:srgbClr val="FFFFFF"/>
                    </a:solidFill>
                  </a:tcPr>
                </a:tc>
                <a:tc>
                  <a:txBody>
                    <a:bodyPr/>
                    <a:lstStyle/>
                    <a:p>
                      <a:pPr indent="0" algn="ctr" fontAlgn="auto">
                        <a:lnSpc>
                          <a:spcPct val="100000"/>
                        </a:lnSpc>
                        <a:spcBef>
                          <a:spcPts val="0"/>
                        </a:spcBef>
                        <a:spcAft>
                          <a:spcPts val="0"/>
                        </a:spcAft>
                        <a:buNone/>
                      </a:pPr>
                      <a:r>
                        <a:rPr lang="en-US" altLang="zh-CN" sz="1400" b="0" spc="130">
                          <a:solidFill>
                            <a:srgbClr val="404040"/>
                          </a:solidFill>
                          <a:latin typeface="微软雅黑" panose="020B0503020204020204" charset="-122"/>
                          <a:ea typeface="微软雅黑" panose="020B0503020204020204" charset="-122"/>
                        </a:rPr>
                        <a:t>3</a:t>
                      </a:r>
                    </a:p>
                  </a:txBody>
                  <a:tcPr marL="317500" marR="317500" marT="215900" marB="215900" anchor="ctr">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solidFill>
                      <a:srgbClr val="FFFFFF"/>
                    </a:solidFill>
                  </a:tcPr>
                </a:tc>
                <a:extLst>
                  <a:ext uri="{0D108BD9-81ED-4DB2-BD59-A6C34878D82A}">
                    <a16:rowId xmlns:a16="http://schemas.microsoft.com/office/drawing/2014/main" val="10004"/>
                  </a:ext>
                </a:extLst>
              </a:tr>
              <a:tr h="645160">
                <a:tc>
                  <a:txBody>
                    <a:bodyPr/>
                    <a:lstStyle/>
                    <a:p>
                      <a:pPr indent="0" algn="ctr" fontAlgn="auto">
                        <a:lnSpc>
                          <a:spcPct val="100000"/>
                        </a:lnSpc>
                        <a:spcBef>
                          <a:spcPts val="0"/>
                        </a:spcBef>
                        <a:spcAft>
                          <a:spcPts val="0"/>
                        </a:spcAft>
                        <a:buNone/>
                      </a:pPr>
                      <a:r>
                        <a:rPr lang="zh-CN" altLang="en-US" sz="1400" b="0" spc="130">
                          <a:solidFill>
                            <a:srgbClr val="404040"/>
                          </a:solidFill>
                          <a:latin typeface="微软雅黑" panose="020B0503020204020204" charset="-122"/>
                          <a:ea typeface="微软雅黑" panose="020B0503020204020204" charset="-122"/>
                        </a:rPr>
                        <a:t>设计延迟达成一致</a:t>
                      </a:r>
                    </a:p>
                  </a:txBody>
                  <a:tcPr marL="317500" marR="317500" marT="215900" marB="215900" anchor="ctr">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solidFill>
                      <a:srgbClr val="F2F2F2"/>
                    </a:solidFill>
                  </a:tcPr>
                </a:tc>
                <a:tc>
                  <a:txBody>
                    <a:bodyPr/>
                    <a:lstStyle/>
                    <a:p>
                      <a:pPr indent="0" algn="ctr" fontAlgn="auto">
                        <a:lnSpc>
                          <a:spcPct val="100000"/>
                        </a:lnSpc>
                        <a:spcBef>
                          <a:spcPts val="0"/>
                        </a:spcBef>
                        <a:spcAft>
                          <a:spcPts val="0"/>
                        </a:spcAft>
                        <a:buNone/>
                      </a:pPr>
                      <a:r>
                        <a:rPr lang="en-US" altLang="zh-CN" sz="1400" b="0" spc="130">
                          <a:solidFill>
                            <a:srgbClr val="404040"/>
                          </a:solidFill>
                          <a:latin typeface="微软雅黑" panose="020B0503020204020204" charset="-122"/>
                          <a:ea typeface="微软雅黑" panose="020B0503020204020204" charset="-122"/>
                        </a:rPr>
                        <a:t>3</a:t>
                      </a:r>
                    </a:p>
                  </a:txBody>
                  <a:tcPr marL="317500" marR="317500" marT="215900" marB="215900" anchor="ctr">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solidFill>
                      <a:srgbClr val="F2F2F2"/>
                    </a:solidFill>
                  </a:tcPr>
                </a:tc>
                <a:extLst>
                  <a:ext uri="{0D108BD9-81ED-4DB2-BD59-A6C34878D82A}">
                    <a16:rowId xmlns:a16="http://schemas.microsoft.com/office/drawing/2014/main" val="10005"/>
                  </a:ext>
                </a:extLst>
              </a:tr>
              <a:tr h="645160">
                <a:tc>
                  <a:txBody>
                    <a:bodyPr/>
                    <a:lstStyle/>
                    <a:p>
                      <a:pPr indent="0" algn="ctr" fontAlgn="auto">
                        <a:lnSpc>
                          <a:spcPct val="100000"/>
                        </a:lnSpc>
                        <a:spcBef>
                          <a:spcPts val="0"/>
                        </a:spcBef>
                        <a:spcAft>
                          <a:spcPts val="0"/>
                        </a:spcAft>
                        <a:buNone/>
                      </a:pPr>
                      <a:r>
                        <a:rPr lang="zh-CN" altLang="en-US" sz="1400" b="0" spc="130">
                          <a:solidFill>
                            <a:srgbClr val="404040"/>
                          </a:solidFill>
                          <a:latin typeface="微软雅黑" panose="020B0503020204020204" charset="-122"/>
                          <a:ea typeface="微软雅黑" panose="020B0503020204020204" charset="-122"/>
                        </a:rPr>
                        <a:t>文档没做好版本管理</a:t>
                      </a:r>
                    </a:p>
                  </a:txBody>
                  <a:tcPr marL="317500" marR="317500" marT="215900" marB="215900" anchor="ctr">
                    <a:lnL w="19050" cap="rnd">
                      <a:solidFill>
                        <a:srgbClr val="1784C7"/>
                      </a:solidFill>
                      <a:prstDash val="solid"/>
                    </a:lnL>
                    <a:lnR w="3175">
                      <a:solidFill>
                        <a:srgbClr val="1784C7"/>
                      </a:solidFill>
                      <a:prstDash val="dot"/>
                    </a:lnR>
                    <a:lnT w="3175">
                      <a:solidFill>
                        <a:srgbClr val="1784C7"/>
                      </a:solidFill>
                      <a:prstDash val="dot"/>
                    </a:lnT>
                    <a:lnB w="19050" cap="rnd">
                      <a:solidFill>
                        <a:srgbClr val="1784C7"/>
                      </a:solidFill>
                      <a:prstDash val="solid"/>
                    </a:lnB>
                    <a:solidFill>
                      <a:srgbClr val="FFFFFF"/>
                    </a:solidFill>
                  </a:tcPr>
                </a:tc>
                <a:tc>
                  <a:txBody>
                    <a:bodyPr/>
                    <a:lstStyle/>
                    <a:p>
                      <a:pPr indent="0" algn="ctr" fontAlgn="auto">
                        <a:lnSpc>
                          <a:spcPct val="100000"/>
                        </a:lnSpc>
                        <a:spcBef>
                          <a:spcPts val="0"/>
                        </a:spcBef>
                        <a:spcAft>
                          <a:spcPts val="0"/>
                        </a:spcAft>
                        <a:buNone/>
                      </a:pPr>
                      <a:r>
                        <a:rPr lang="en-US" altLang="zh-CN" sz="1400" b="0" spc="130">
                          <a:solidFill>
                            <a:srgbClr val="404040"/>
                          </a:solidFill>
                          <a:latin typeface="微软雅黑" panose="020B0503020204020204" charset="-122"/>
                          <a:ea typeface="微软雅黑" panose="020B0503020204020204" charset="-122"/>
                        </a:rPr>
                        <a:t>2</a:t>
                      </a:r>
                    </a:p>
                  </a:txBody>
                  <a:tcPr marL="317500" marR="317500" marT="215900" marB="215900" anchor="ctr">
                    <a:lnL w="3175">
                      <a:solidFill>
                        <a:srgbClr val="1784C7"/>
                      </a:solidFill>
                      <a:prstDash val="dot"/>
                    </a:lnL>
                    <a:lnR w="19050" cap="rnd">
                      <a:solidFill>
                        <a:srgbClr val="1784C7"/>
                      </a:solidFill>
                      <a:prstDash val="solid"/>
                    </a:lnR>
                    <a:lnT w="3175">
                      <a:solidFill>
                        <a:srgbClr val="1784C7"/>
                      </a:solidFill>
                      <a:prstDash val="dot"/>
                    </a:lnT>
                    <a:lnB w="19050" cap="rnd">
                      <a:solidFill>
                        <a:srgbClr val="1784C7"/>
                      </a:solidFill>
                      <a:prstDash val="solid"/>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12579"/>
    </mc:Choice>
    <mc:Fallback>
      <p:transition spd="slow" advTm="1257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建立基本和组成的过程。对于类似的项目重复这些过程。</a:t>
            </a: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099644" y="527957"/>
            <a:ext cx="2480310" cy="460375"/>
          </a:xfrm>
          <a:prstGeom prst="rect">
            <a:avLst/>
          </a:prstGeom>
          <a:noFill/>
        </p:spPr>
        <p:txBody>
          <a:bodyPr wrap="none" rtlCol="0">
            <a:spAutoFit/>
          </a:bodyPr>
          <a:lstStyle/>
          <a:p>
            <a:pPr algn="ctr"/>
            <a:r>
              <a:rPr lang="en-US" altLang="zh-CN"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CMM</a:t>
            </a:r>
            <a:r>
              <a:rPr lang="zh-CN" altLang="en-US"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过程改进模型</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30205" y="1291932"/>
            <a:ext cx="10897280" cy="460375"/>
          </a:xfrm>
          <a:prstGeom prst="rect">
            <a:avLst/>
          </a:prstGeom>
          <a:noFill/>
        </p:spPr>
        <p:txBody>
          <a:bodyPr wrap="square" rtlCol="0">
            <a:spAutoFit/>
          </a:bodyPr>
          <a:lstStyle/>
          <a:p>
            <a:pPr>
              <a:lnSpc>
                <a:spcPct val="150000"/>
              </a:lnSpc>
            </a:pPr>
            <a:r>
              <a:rPr lang="en-US" altLang="zh-CN"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Capability Maturity Model</a:t>
            </a:r>
            <a:r>
              <a:rPr lang="en-US" altLang="zh-CN" sz="16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(CMM) </a:t>
            </a:r>
            <a:r>
              <a:rPr lang="zh-CN" altLang="en-US" sz="16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是</a:t>
            </a:r>
            <a:r>
              <a:rPr lang="en-US" altLang="zh-CN" sz="16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1991</a:t>
            </a:r>
            <a:r>
              <a:rPr lang="zh-CN" altLang="en-US" sz="16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年卡耐基梅隆大学软件工程系提出的软件过程改进模型。</a:t>
            </a:r>
          </a:p>
        </p:txBody>
      </p:sp>
      <p:sp>
        <p:nvSpPr>
          <p:cNvPr id="34" name="文本框 33"/>
          <p:cNvSpPr txBox="1"/>
          <p:nvPr/>
        </p:nvSpPr>
        <p:spPr>
          <a:xfrm>
            <a:off x="577850" y="2232025"/>
            <a:ext cx="5351780" cy="737235"/>
          </a:xfrm>
          <a:prstGeom prst="rect">
            <a:avLst/>
          </a:prstGeom>
          <a:noFill/>
        </p:spPr>
        <p:txBody>
          <a:bodyPr wrap="square" rtlCol="0">
            <a:spAutoFit/>
          </a:bodyPr>
          <a:lstStyle/>
          <a:p>
            <a:pPr marL="285750" indent="-285750">
              <a:lnSpc>
                <a:spcPct val="150000"/>
              </a:lnSpc>
              <a:buClr>
                <a:srgbClr val="6FB5E6"/>
              </a:buClr>
              <a:buFont typeface="Wingdings" panose="05000000000000000000" pitchFamily="2" charset="2"/>
              <a:buChar char="l"/>
            </a:pPr>
            <a:r>
              <a:rPr lang="zh-CN" altLang="en-US" sz="1400" b="1">
                <a:solidFill>
                  <a:schemeClr val="tx1">
                    <a:lumMod val="85000"/>
                    <a:lumOff val="15000"/>
                  </a:schemeClr>
                </a:solidFill>
                <a:latin typeface="微软雅黑" panose="020B0503020204020204" charset="-122"/>
                <a:ea typeface="微软雅黑" panose="020B0503020204020204" charset="-122"/>
              </a:rPr>
              <a:t>初始阶段</a:t>
            </a:r>
            <a:r>
              <a:rPr lang="zh-CN" altLang="en-US" sz="1400">
                <a:solidFill>
                  <a:schemeClr val="tx1">
                    <a:lumMod val="85000"/>
                    <a:lumOff val="15000"/>
                  </a:schemeClr>
                </a:solidFill>
                <a:latin typeface="微软雅黑" panose="020B0503020204020204" charset="-122"/>
                <a:ea typeface="微软雅黑" panose="020B0503020204020204" charset="-122"/>
              </a:rPr>
              <a:t>：流程是临时的、不一致的，甚至是混乱的。很少有正式的流程，成功取决于个人的努力。这是定义流程的起点。</a:t>
            </a:r>
          </a:p>
        </p:txBody>
      </p:sp>
      <p:sp>
        <p:nvSpPr>
          <p:cNvPr id="2" name="文本框 1"/>
          <p:cNvSpPr txBox="1"/>
          <p:nvPr/>
        </p:nvSpPr>
        <p:spPr>
          <a:xfrm>
            <a:off x="577850" y="2993390"/>
            <a:ext cx="5351780" cy="737235"/>
          </a:xfrm>
          <a:prstGeom prst="rect">
            <a:avLst/>
          </a:prstGeom>
          <a:noFill/>
        </p:spPr>
        <p:txBody>
          <a:bodyPr wrap="square" rtlCol="0">
            <a:spAutoFit/>
          </a:bodyPr>
          <a:lstStyle/>
          <a:p>
            <a:pPr marL="285750" indent="-285750">
              <a:lnSpc>
                <a:spcPct val="150000"/>
              </a:lnSpc>
              <a:buClr>
                <a:srgbClr val="6FB5E6"/>
              </a:buClr>
              <a:buFont typeface="Wingdings" panose="05000000000000000000" pitchFamily="2" charset="2"/>
              <a:buChar char="l"/>
            </a:pPr>
            <a:r>
              <a:rPr lang="zh-CN" altLang="en-US" sz="1400" b="1">
                <a:solidFill>
                  <a:schemeClr val="tx1">
                    <a:lumMod val="85000"/>
                    <a:lumOff val="15000"/>
                  </a:schemeClr>
                </a:solidFill>
                <a:latin typeface="微软雅黑" panose="020B0503020204020204" charset="-122"/>
                <a:ea typeface="微软雅黑" panose="020B0503020204020204" charset="-122"/>
              </a:rPr>
              <a:t>可重复阶段</a:t>
            </a:r>
            <a:r>
              <a:rPr lang="zh-CN" altLang="en-US" sz="1400">
                <a:solidFill>
                  <a:schemeClr val="tx1">
                    <a:lumMod val="85000"/>
                    <a:lumOff val="15000"/>
                  </a:schemeClr>
                </a:solidFill>
                <a:latin typeface="微软雅黑" panose="020B0503020204020204" charset="-122"/>
                <a:ea typeface="微软雅黑" panose="020B0503020204020204" charset="-122"/>
              </a:rPr>
              <a:t>：建立基本和组成的过程。对于类似的项目可重复这些过程。</a:t>
            </a:r>
          </a:p>
        </p:txBody>
      </p:sp>
      <p:sp>
        <p:nvSpPr>
          <p:cNvPr id="3" name="文本框 2"/>
          <p:cNvSpPr txBox="1"/>
          <p:nvPr/>
        </p:nvSpPr>
        <p:spPr>
          <a:xfrm>
            <a:off x="577850" y="3730625"/>
            <a:ext cx="5351780" cy="737235"/>
          </a:xfrm>
          <a:prstGeom prst="rect">
            <a:avLst/>
          </a:prstGeom>
          <a:noFill/>
        </p:spPr>
        <p:txBody>
          <a:bodyPr wrap="square" rtlCol="0">
            <a:spAutoFit/>
          </a:bodyPr>
          <a:lstStyle/>
          <a:p>
            <a:pPr marL="285750" indent="-285750">
              <a:lnSpc>
                <a:spcPct val="150000"/>
              </a:lnSpc>
              <a:buClr>
                <a:srgbClr val="6FB5E6"/>
              </a:buClr>
              <a:buFont typeface="Wingdings" panose="05000000000000000000" pitchFamily="2" charset="2"/>
              <a:buChar char="l"/>
            </a:pPr>
            <a:r>
              <a:rPr lang="zh-CN" altLang="en-US" sz="1400" b="1">
                <a:solidFill>
                  <a:schemeClr val="tx1">
                    <a:lumMod val="85000"/>
                    <a:lumOff val="15000"/>
                  </a:schemeClr>
                </a:solidFill>
                <a:latin typeface="微软雅黑" panose="020B0503020204020204" charset="-122"/>
                <a:ea typeface="微软雅黑" panose="020B0503020204020204" charset="-122"/>
              </a:rPr>
              <a:t>定义阶段</a:t>
            </a:r>
            <a:r>
              <a:rPr lang="zh-CN" altLang="en-US" sz="1400">
                <a:solidFill>
                  <a:schemeClr val="tx1">
                    <a:lumMod val="85000"/>
                    <a:lumOff val="15000"/>
                  </a:schemeClr>
                </a:solidFill>
                <a:latin typeface="微软雅黑" panose="020B0503020204020204" charset="-122"/>
                <a:ea typeface="微软雅黑" panose="020B0503020204020204" charset="-122"/>
              </a:rPr>
              <a:t>：所有过程都被很好地定义、记录、标准化，并且通常集成到整个组织的软件中。</a:t>
            </a:r>
          </a:p>
        </p:txBody>
      </p:sp>
      <p:sp>
        <p:nvSpPr>
          <p:cNvPr id="4" name="文本框 3"/>
          <p:cNvSpPr txBox="1"/>
          <p:nvPr/>
        </p:nvSpPr>
        <p:spPr>
          <a:xfrm>
            <a:off x="577850" y="4511675"/>
            <a:ext cx="5351780" cy="737235"/>
          </a:xfrm>
          <a:prstGeom prst="rect">
            <a:avLst/>
          </a:prstGeom>
          <a:noFill/>
        </p:spPr>
        <p:txBody>
          <a:bodyPr wrap="square" rtlCol="0">
            <a:spAutoFit/>
          </a:bodyPr>
          <a:lstStyle/>
          <a:p>
            <a:pPr marL="285750" indent="-285750">
              <a:lnSpc>
                <a:spcPct val="150000"/>
              </a:lnSpc>
              <a:buClr>
                <a:srgbClr val="6FB5E6"/>
              </a:buClr>
              <a:buFont typeface="Wingdings" panose="05000000000000000000" pitchFamily="2" charset="2"/>
              <a:buChar char="l"/>
            </a:pPr>
            <a:r>
              <a:rPr lang="zh-CN" altLang="en-US" sz="1400" b="1">
                <a:solidFill>
                  <a:schemeClr val="tx1">
                    <a:lumMod val="85000"/>
                    <a:lumOff val="15000"/>
                  </a:schemeClr>
                </a:solidFill>
                <a:latin typeface="微软雅黑" panose="020B0503020204020204" charset="-122"/>
                <a:ea typeface="微软雅黑" panose="020B0503020204020204" charset="-122"/>
              </a:rPr>
              <a:t>管理阶段</a:t>
            </a:r>
            <a:r>
              <a:rPr lang="zh-CN" altLang="en-US" sz="1400">
                <a:solidFill>
                  <a:schemeClr val="tx1">
                    <a:lumMod val="85000"/>
                    <a:lumOff val="15000"/>
                  </a:schemeClr>
                </a:solidFill>
                <a:latin typeface="微软雅黑" panose="020B0503020204020204" charset="-122"/>
                <a:ea typeface="微软雅黑" panose="020B0503020204020204" charset="-122"/>
              </a:rPr>
              <a:t>：通过收集的有关流程质量的数据进行战略分析。软件和流程是明确量化的。</a:t>
            </a:r>
          </a:p>
        </p:txBody>
      </p:sp>
      <p:sp>
        <p:nvSpPr>
          <p:cNvPr id="5" name="文本框 4"/>
          <p:cNvSpPr txBox="1"/>
          <p:nvPr/>
        </p:nvSpPr>
        <p:spPr>
          <a:xfrm>
            <a:off x="577850" y="5318125"/>
            <a:ext cx="5351780" cy="737235"/>
          </a:xfrm>
          <a:prstGeom prst="rect">
            <a:avLst/>
          </a:prstGeom>
          <a:noFill/>
        </p:spPr>
        <p:txBody>
          <a:bodyPr wrap="square" rtlCol="0">
            <a:spAutoFit/>
          </a:bodyPr>
          <a:lstStyle/>
          <a:p>
            <a:pPr marL="285750" indent="-285750">
              <a:lnSpc>
                <a:spcPct val="150000"/>
              </a:lnSpc>
              <a:buClr>
                <a:srgbClr val="6FB5E6"/>
              </a:buClr>
              <a:buFont typeface="Wingdings" panose="05000000000000000000" pitchFamily="2" charset="2"/>
              <a:buChar char="l"/>
            </a:pPr>
            <a:r>
              <a:rPr lang="zh-CN" altLang="en-US" sz="1400" b="1">
                <a:solidFill>
                  <a:schemeClr val="tx1">
                    <a:lumMod val="85000"/>
                    <a:lumOff val="15000"/>
                  </a:schemeClr>
                </a:solidFill>
                <a:latin typeface="微软雅黑" panose="020B0503020204020204" charset="-122"/>
                <a:ea typeface="微软雅黑" panose="020B0503020204020204" charset="-122"/>
              </a:rPr>
              <a:t>优化阶段</a:t>
            </a:r>
            <a:r>
              <a:rPr lang="zh-CN" altLang="en-US" sz="1400">
                <a:solidFill>
                  <a:schemeClr val="tx1">
                    <a:lumMod val="85000"/>
                    <a:lumOff val="15000"/>
                  </a:schemeClr>
                </a:solidFill>
                <a:latin typeface="微软雅黑" panose="020B0503020204020204" charset="-122"/>
                <a:ea typeface="微软雅黑" panose="020B0503020204020204" charset="-122"/>
              </a:rPr>
              <a:t>：通过定性反馈实施积极主动的流程改进，有助于开发新的想法和技术。</a:t>
            </a:r>
          </a:p>
        </p:txBody>
      </p:sp>
      <p:sp>
        <p:nvSpPr>
          <p:cNvPr id="6" name="矩形 5"/>
          <p:cNvSpPr/>
          <p:nvPr/>
        </p:nvSpPr>
        <p:spPr>
          <a:xfrm>
            <a:off x="5881370" y="4511675"/>
            <a:ext cx="1131570" cy="1466850"/>
          </a:xfrm>
          <a:prstGeom prst="rect">
            <a:avLst/>
          </a:prstGeom>
          <a:solidFill>
            <a:srgbClr val="B6A2C6"/>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p:cNvSpPr/>
          <p:nvPr/>
        </p:nvSpPr>
        <p:spPr>
          <a:xfrm>
            <a:off x="7075805" y="3839845"/>
            <a:ext cx="1131570" cy="2138680"/>
          </a:xfrm>
          <a:prstGeom prst="rect">
            <a:avLst/>
          </a:prstGeom>
          <a:solidFill>
            <a:srgbClr val="DD9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252460" y="3270885"/>
            <a:ext cx="1131570" cy="2707640"/>
          </a:xfrm>
          <a:prstGeom prst="rect">
            <a:avLst/>
          </a:prstGeom>
          <a:solidFill>
            <a:srgbClr val="FFBE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421495" y="2722880"/>
            <a:ext cx="1131570" cy="3255645"/>
          </a:xfrm>
          <a:prstGeom prst="rect">
            <a:avLst/>
          </a:prstGeom>
          <a:solidFill>
            <a:srgbClr val="FFFF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605770" y="2232660"/>
            <a:ext cx="1131570" cy="3745865"/>
          </a:xfrm>
          <a:prstGeom prst="rect">
            <a:avLst/>
          </a:prstGeom>
          <a:solidFill>
            <a:srgbClr val="C7D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929630" y="4646930"/>
            <a:ext cx="991235" cy="275590"/>
          </a:xfrm>
          <a:prstGeom prst="rect">
            <a:avLst/>
          </a:prstGeom>
          <a:noFill/>
        </p:spPr>
        <p:txBody>
          <a:bodyPr wrap="square" rtlCol="0">
            <a:spAutoFit/>
          </a:bodyPr>
          <a:lstStyle/>
          <a:p>
            <a:r>
              <a:rPr lang="zh-CN" altLang="en-US" sz="1200" b="1"/>
              <a:t>初始阶段</a:t>
            </a:r>
          </a:p>
        </p:txBody>
      </p:sp>
      <p:sp>
        <p:nvSpPr>
          <p:cNvPr id="43" name="文本框 42"/>
          <p:cNvSpPr txBox="1"/>
          <p:nvPr/>
        </p:nvSpPr>
        <p:spPr>
          <a:xfrm>
            <a:off x="7124700" y="3961130"/>
            <a:ext cx="991235" cy="275590"/>
          </a:xfrm>
          <a:prstGeom prst="rect">
            <a:avLst/>
          </a:prstGeom>
          <a:noFill/>
        </p:spPr>
        <p:txBody>
          <a:bodyPr wrap="square" rtlCol="0">
            <a:spAutoFit/>
          </a:bodyPr>
          <a:lstStyle/>
          <a:p>
            <a:r>
              <a:rPr lang="zh-CN" altLang="en-US" sz="1200" b="1"/>
              <a:t>可重复阶段</a:t>
            </a:r>
          </a:p>
        </p:txBody>
      </p:sp>
      <p:sp>
        <p:nvSpPr>
          <p:cNvPr id="44" name="文本框 43"/>
          <p:cNvSpPr txBox="1"/>
          <p:nvPr/>
        </p:nvSpPr>
        <p:spPr>
          <a:xfrm>
            <a:off x="8301355" y="3291205"/>
            <a:ext cx="991235" cy="275590"/>
          </a:xfrm>
          <a:prstGeom prst="rect">
            <a:avLst/>
          </a:prstGeom>
          <a:noFill/>
        </p:spPr>
        <p:txBody>
          <a:bodyPr wrap="square" rtlCol="0">
            <a:spAutoFit/>
          </a:bodyPr>
          <a:lstStyle/>
          <a:p>
            <a:r>
              <a:rPr lang="zh-CN" altLang="en-US" sz="1200" b="1"/>
              <a:t>定义阶段</a:t>
            </a:r>
          </a:p>
        </p:txBody>
      </p:sp>
      <p:sp>
        <p:nvSpPr>
          <p:cNvPr id="45" name="文本框 44"/>
          <p:cNvSpPr txBox="1"/>
          <p:nvPr/>
        </p:nvSpPr>
        <p:spPr>
          <a:xfrm>
            <a:off x="9495790" y="2802890"/>
            <a:ext cx="991235" cy="275590"/>
          </a:xfrm>
          <a:prstGeom prst="rect">
            <a:avLst/>
          </a:prstGeom>
          <a:noFill/>
        </p:spPr>
        <p:txBody>
          <a:bodyPr wrap="square" rtlCol="0">
            <a:spAutoFit/>
          </a:bodyPr>
          <a:lstStyle/>
          <a:p>
            <a:r>
              <a:rPr lang="zh-CN" altLang="en-US" sz="1200" b="1"/>
              <a:t>管理阶段</a:t>
            </a:r>
          </a:p>
        </p:txBody>
      </p:sp>
      <p:sp>
        <p:nvSpPr>
          <p:cNvPr id="46" name="文本框 45"/>
          <p:cNvSpPr txBox="1"/>
          <p:nvPr/>
        </p:nvSpPr>
        <p:spPr>
          <a:xfrm>
            <a:off x="10636250" y="2330450"/>
            <a:ext cx="991235" cy="275590"/>
          </a:xfrm>
          <a:prstGeom prst="rect">
            <a:avLst/>
          </a:prstGeom>
          <a:noFill/>
        </p:spPr>
        <p:txBody>
          <a:bodyPr wrap="square" rtlCol="0">
            <a:spAutoFit/>
          </a:bodyPr>
          <a:lstStyle/>
          <a:p>
            <a:r>
              <a:rPr lang="zh-CN" altLang="en-US" sz="1200" b="1"/>
              <a:t>优化阶段</a:t>
            </a:r>
          </a:p>
        </p:txBody>
      </p:sp>
      <p:cxnSp>
        <p:nvCxnSpPr>
          <p:cNvPr id="47" name="直接箭头连接符 46"/>
          <p:cNvCxnSpPr/>
          <p:nvPr/>
        </p:nvCxnSpPr>
        <p:spPr>
          <a:xfrm flipV="1">
            <a:off x="6090285" y="1745615"/>
            <a:ext cx="4810760" cy="240538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rot="19800000">
            <a:off x="7697470" y="2560955"/>
            <a:ext cx="868680" cy="368300"/>
          </a:xfrm>
          <a:prstGeom prst="rect">
            <a:avLst/>
          </a:prstGeom>
          <a:noFill/>
        </p:spPr>
        <p:txBody>
          <a:bodyPr wrap="none" rtlCol="0">
            <a:spAutoFit/>
          </a:bodyPr>
          <a:lstStyle/>
          <a:p>
            <a:r>
              <a:rPr lang="zh-CN" altLang="en-US"/>
              <a:t>成熟度</a:t>
            </a:r>
          </a:p>
        </p:txBody>
      </p:sp>
    </p:spTree>
  </p:cSld>
  <p:clrMapOvr>
    <a:masterClrMapping/>
  </p:clrMapOvr>
  <mc:AlternateContent xmlns:mc="http://schemas.openxmlformats.org/markup-compatibility/2006">
    <mc:Choice xmlns:p14="http://schemas.microsoft.com/office/powerpoint/2010/main" Requires="p14">
      <p:transition spd="slow" p14:dur="2000" advTm="19761"/>
    </mc:Choice>
    <mc:Fallback>
      <p:transition spd="slow" advTm="1976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866005" y="3166745"/>
            <a:ext cx="2661920" cy="768350"/>
          </a:xfrm>
          <a:prstGeom prst="rect">
            <a:avLst/>
          </a:prstGeom>
          <a:noFill/>
        </p:spPr>
        <p:txBody>
          <a:bodyPr wrap="square" rtlCol="0">
            <a:spAutoFit/>
          </a:bodyPr>
          <a:lstStyle/>
          <a:p>
            <a:pPr algn="ctr"/>
            <a:r>
              <a:rPr lang="zh-CN" altLang="en-US" sz="4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风险管理</a:t>
            </a:r>
          </a:p>
        </p:txBody>
      </p:sp>
      <p:sp>
        <p:nvSpPr>
          <p:cNvPr id="4" name="文本框 3"/>
          <p:cNvSpPr txBox="1"/>
          <p:nvPr/>
        </p:nvSpPr>
        <p:spPr>
          <a:xfrm>
            <a:off x="5093542" y="2323029"/>
            <a:ext cx="2138680" cy="768350"/>
          </a:xfrm>
          <a:prstGeom prst="rect">
            <a:avLst/>
          </a:prstGeom>
          <a:noFill/>
        </p:spPr>
        <p:txBody>
          <a:bodyPr wrap="none" rtlCol="0">
            <a:spAutoFit/>
          </a:bodyPr>
          <a:lstStyle/>
          <a:p>
            <a:pPr algn="ctr"/>
            <a:r>
              <a:rPr lang="en-US" altLang="zh-CN" sz="4400">
                <a:solidFill>
                  <a:schemeClr val="tx1">
                    <a:lumMod val="75000"/>
                    <a:lumOff val="25000"/>
                  </a:schemeClr>
                </a:solidFill>
                <a:latin typeface="汉仪书宋二简" panose="02010609000101010101" pitchFamily="2" charset="-122"/>
                <a:ea typeface="汉仪书宋二简" panose="02010609000101010101" pitchFamily="2" charset="-122"/>
              </a:rPr>
              <a:t>Part 06</a:t>
            </a:r>
            <a:endParaRPr lang="en-US" sz="4400">
              <a:solidFill>
                <a:schemeClr val="tx1">
                  <a:lumMod val="75000"/>
                  <a:lumOff val="25000"/>
                </a:schemeClr>
              </a:solidFill>
              <a:latin typeface="汉仪书宋二简" panose="02010609000101010101" pitchFamily="2" charset="-122"/>
              <a:ea typeface="汉仪书宋二简" panose="02010609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340"/>
    </mc:Choice>
    <mc:Fallback>
      <p:transition spd="slow" advTm="234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72669" y="616857"/>
            <a:ext cx="1407160" cy="460375"/>
          </a:xfrm>
          <a:prstGeom prst="rect">
            <a:avLst/>
          </a:prstGeom>
          <a:noFill/>
        </p:spPr>
        <p:txBody>
          <a:bodyPr wrap="none" rtlCol="0">
            <a:spAutoFit/>
          </a:bodyPr>
          <a:lstStyle/>
          <a:p>
            <a:pPr algn="ctr"/>
            <a:r>
              <a:rPr lang="zh-CN" altLang="en-US"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风险识别</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52856" y="2644771"/>
            <a:ext cx="2902721" cy="1568450"/>
          </a:xfrm>
          <a:prstGeom prst="rect">
            <a:avLst/>
          </a:prstGeom>
          <a:noFill/>
        </p:spPr>
        <p:txBody>
          <a:bodyPr wrap="square" rtlCol="0">
            <a:spAutoFit/>
          </a:bodyPr>
          <a:lstStyle/>
          <a:p>
            <a:pPr marL="342900" indent="-342900" fontAlgn="auto">
              <a:lnSpc>
                <a:spcPct val="200000"/>
              </a:lnSpc>
              <a:buFont typeface="Wingdings" panose="05000000000000000000" charset="0"/>
              <a:buChar char="Ø"/>
            </a:pPr>
            <a:r>
              <a:rPr lang="zh-CN" altLang="en-US" sz="2400">
                <a:solidFill>
                  <a:schemeClr val="tx1">
                    <a:lumMod val="85000"/>
                    <a:lumOff val="15000"/>
                  </a:schemeClr>
                </a:solidFill>
                <a:latin typeface="思源宋体 Light" panose="02020300000000000000" pitchFamily="18" charset="-122"/>
                <a:ea typeface="思源宋体 Light" panose="02020300000000000000" pitchFamily="18" charset="-122"/>
              </a:rPr>
              <a:t>检查单</a:t>
            </a:r>
          </a:p>
          <a:p>
            <a:pPr marL="342900" indent="-342900" fontAlgn="auto">
              <a:lnSpc>
                <a:spcPct val="200000"/>
              </a:lnSpc>
              <a:buFont typeface="Wingdings" panose="05000000000000000000" charset="0"/>
              <a:buChar char="Ø"/>
            </a:pPr>
            <a:r>
              <a:rPr lang="zh-CN" altLang="en-US" sz="2400">
                <a:solidFill>
                  <a:schemeClr val="tx1">
                    <a:lumMod val="85000"/>
                    <a:lumOff val="15000"/>
                  </a:schemeClr>
                </a:solidFill>
                <a:latin typeface="思源宋体 Light" panose="02020300000000000000" pitchFamily="18" charset="-122"/>
                <a:ea typeface="思源宋体 Light" panose="02020300000000000000" pitchFamily="18" charset="-122"/>
              </a:rPr>
              <a:t>头脑风暴法</a:t>
            </a:r>
          </a:p>
        </p:txBody>
      </p:sp>
      <p:graphicFrame>
        <p:nvGraphicFramePr>
          <p:cNvPr id="7" name="表格 6"/>
          <p:cNvGraphicFramePr/>
          <p:nvPr>
            <p:custDataLst>
              <p:tags r:id="rId1"/>
            </p:custDataLst>
          </p:nvPr>
        </p:nvGraphicFramePr>
        <p:xfrm>
          <a:off x="3457575" y="624205"/>
          <a:ext cx="8106410" cy="5673090"/>
        </p:xfrm>
        <a:graphic>
          <a:graphicData uri="http://schemas.openxmlformats.org/drawingml/2006/table">
            <a:tbl>
              <a:tblPr firstRow="1" bandRow="1">
                <a:tableStyleId>{5C22544A-7EE6-4342-B048-85BDC9FD1C3A}</a:tableStyleId>
              </a:tblPr>
              <a:tblGrid>
                <a:gridCol w="940435">
                  <a:extLst>
                    <a:ext uri="{9D8B030D-6E8A-4147-A177-3AD203B41FA5}">
                      <a16:colId xmlns:a16="http://schemas.microsoft.com/office/drawing/2014/main" val="20000"/>
                    </a:ext>
                  </a:extLst>
                </a:gridCol>
                <a:gridCol w="3195955">
                  <a:extLst>
                    <a:ext uri="{9D8B030D-6E8A-4147-A177-3AD203B41FA5}">
                      <a16:colId xmlns:a16="http://schemas.microsoft.com/office/drawing/2014/main" val="20001"/>
                    </a:ext>
                  </a:extLst>
                </a:gridCol>
                <a:gridCol w="1582420">
                  <a:extLst>
                    <a:ext uri="{9D8B030D-6E8A-4147-A177-3AD203B41FA5}">
                      <a16:colId xmlns:a16="http://schemas.microsoft.com/office/drawing/2014/main" val="20002"/>
                    </a:ext>
                  </a:extLst>
                </a:gridCol>
                <a:gridCol w="2387600">
                  <a:extLst>
                    <a:ext uri="{9D8B030D-6E8A-4147-A177-3AD203B41FA5}">
                      <a16:colId xmlns:a16="http://schemas.microsoft.com/office/drawing/2014/main" val="20003"/>
                    </a:ext>
                  </a:extLst>
                </a:gridCol>
              </a:tblGrid>
              <a:tr h="961390">
                <a:tc>
                  <a:txBody>
                    <a:bodyPr/>
                    <a:lstStyle/>
                    <a:p>
                      <a:pPr indent="0" algn="ctr">
                        <a:lnSpc>
                          <a:spcPct val="120000"/>
                        </a:lnSpc>
                        <a:spcBef>
                          <a:spcPts val="0"/>
                        </a:spcBef>
                        <a:spcAft>
                          <a:spcPts val="0"/>
                        </a:spcAft>
                        <a:buNone/>
                      </a:pPr>
                      <a:r>
                        <a:rPr lang="zh-CN" altLang="en-US" sz="1900" b="1" spc="130">
                          <a:solidFill>
                            <a:srgbClr val="FFFFFF"/>
                          </a:solidFill>
                          <a:latin typeface="微软雅黑" panose="020B0503020204020204" charset="-122"/>
                          <a:ea typeface="微软雅黑" panose="020B0503020204020204" charset="-122"/>
                        </a:rPr>
                        <a:t>序号</a:t>
                      </a:r>
                    </a:p>
                  </a:txBody>
                  <a:tcPr marL="215900" marR="215900" marT="133350" marB="133350" anchor="ctr">
                    <a:lnL>
                      <a:noFill/>
                    </a:lnL>
                    <a:lnR w="19050">
                      <a:solidFill>
                        <a:srgbClr val="FFFFFF"/>
                      </a:solidFill>
                      <a:prstDash val="solid"/>
                    </a:lnR>
                    <a:lnT>
                      <a:noFill/>
                    </a:lnT>
                    <a:lnB>
                      <a:noFill/>
                    </a:lnB>
                    <a:solidFill>
                      <a:srgbClr val="404040"/>
                    </a:solidFill>
                  </a:tcPr>
                </a:tc>
                <a:tc>
                  <a:txBody>
                    <a:bodyPr/>
                    <a:lstStyle/>
                    <a:p>
                      <a:pPr indent="0" algn="ctr">
                        <a:lnSpc>
                          <a:spcPct val="120000"/>
                        </a:lnSpc>
                        <a:spcBef>
                          <a:spcPts val="0"/>
                        </a:spcBef>
                        <a:spcAft>
                          <a:spcPts val="0"/>
                        </a:spcAft>
                        <a:buNone/>
                      </a:pPr>
                      <a:r>
                        <a:rPr lang="zh-CN" altLang="en-US" sz="1900" b="1" spc="130">
                          <a:solidFill>
                            <a:srgbClr val="FFFFFF"/>
                          </a:solidFill>
                          <a:latin typeface="微软雅黑" panose="020B0503020204020204" charset="-122"/>
                          <a:ea typeface="微软雅黑" panose="020B0503020204020204" charset="-122"/>
                        </a:rPr>
                        <a:t>风险</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93C5E1"/>
                    </a:solidFill>
                  </a:tcPr>
                </a:tc>
                <a:tc>
                  <a:txBody>
                    <a:bodyPr/>
                    <a:lstStyle/>
                    <a:p>
                      <a:pPr indent="0" algn="ctr">
                        <a:lnSpc>
                          <a:spcPct val="120000"/>
                        </a:lnSpc>
                        <a:spcBef>
                          <a:spcPts val="0"/>
                        </a:spcBef>
                        <a:spcAft>
                          <a:spcPts val="0"/>
                        </a:spcAft>
                        <a:buNone/>
                      </a:pPr>
                      <a:r>
                        <a:rPr lang="zh-CN" altLang="en-US" sz="1900" b="1" spc="130">
                          <a:solidFill>
                            <a:srgbClr val="FFFFFF"/>
                          </a:solidFill>
                          <a:latin typeface="微软雅黑" panose="020B0503020204020204" charset="-122"/>
                          <a:ea typeface="微软雅黑" panose="020B0503020204020204" charset="-122"/>
                        </a:rPr>
                        <a:t>分类</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93C5E1"/>
                    </a:solidFill>
                  </a:tcPr>
                </a:tc>
                <a:tc>
                  <a:txBody>
                    <a:bodyPr/>
                    <a:lstStyle/>
                    <a:p>
                      <a:pPr indent="0" algn="ctr">
                        <a:lnSpc>
                          <a:spcPct val="120000"/>
                        </a:lnSpc>
                        <a:spcBef>
                          <a:spcPts val="0"/>
                        </a:spcBef>
                        <a:spcAft>
                          <a:spcPts val="0"/>
                        </a:spcAft>
                        <a:buNone/>
                      </a:pPr>
                      <a:r>
                        <a:rPr lang="en-US" altLang="zh-CN" sz="1900" b="1" spc="130">
                          <a:solidFill>
                            <a:srgbClr val="FFFFFF"/>
                          </a:solidFill>
                          <a:latin typeface="微软雅黑" panose="020B0503020204020204" charset="-122"/>
                          <a:ea typeface="微软雅黑" panose="020B0503020204020204" charset="-122"/>
                        </a:rPr>
                        <a:t>Scope triangle</a:t>
                      </a:r>
                    </a:p>
                  </a:txBody>
                  <a:tcPr marL="215900" marR="215900" marT="133350" marB="133350" anchor="ctr">
                    <a:lnL w="19050">
                      <a:solidFill>
                        <a:srgbClr val="FFFFFF"/>
                      </a:solidFill>
                      <a:prstDash val="solid"/>
                    </a:lnL>
                    <a:lnR>
                      <a:noFill/>
                    </a:lnR>
                    <a:lnT>
                      <a:noFill/>
                    </a:lnT>
                    <a:lnB>
                      <a:noFill/>
                    </a:lnB>
                    <a:solidFill>
                      <a:srgbClr val="93C5E1"/>
                    </a:solidFill>
                  </a:tcPr>
                </a:tc>
                <a:extLst>
                  <a:ext uri="{0D108BD9-81ED-4DB2-BD59-A6C34878D82A}">
                    <a16:rowId xmlns:a16="http://schemas.microsoft.com/office/drawing/2014/main" val="10000"/>
                  </a:ext>
                </a:extLst>
              </a:tr>
              <a:tr h="637540">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R1</a:t>
                      </a:r>
                    </a:p>
                  </a:txBody>
                  <a:tcPr marL="215900" marR="215900" marT="133350" marB="133350" anchor="ctr">
                    <a:lnL>
                      <a:noFill/>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时间预估发生错误</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结构风险</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rPr>
                        <a:t>time</a:t>
                      </a:r>
                    </a:p>
                  </a:txBody>
                  <a:tcPr marL="215900" marR="215900" marT="133350" marB="133350" anchor="ctr">
                    <a:lnL w="19050">
                      <a:solidFill>
                        <a:srgbClr val="FFFFFF"/>
                      </a:solidFill>
                      <a:prstDash val="solid"/>
                    </a:lnL>
                    <a:lnR>
                      <a:noFill/>
                    </a:lnR>
                    <a:lnT>
                      <a:noFill/>
                    </a:lnT>
                    <a:lnB>
                      <a:noFill/>
                    </a:lnB>
                    <a:solidFill>
                      <a:srgbClr val="FFFFFF"/>
                    </a:solidFill>
                  </a:tcPr>
                </a:tc>
                <a:extLst>
                  <a:ext uri="{0D108BD9-81ED-4DB2-BD59-A6C34878D82A}">
                    <a16:rowId xmlns:a16="http://schemas.microsoft.com/office/drawing/2014/main" val="10001"/>
                  </a:ext>
                </a:extLst>
              </a:tr>
              <a:tr h="636905">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R2</a:t>
                      </a:r>
                    </a:p>
                  </a:txBody>
                  <a:tcPr marL="215900" marR="215900" marT="133350" marB="133350" anchor="ctr">
                    <a:lnL>
                      <a:noFill/>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前端一些组件难以实现</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技术风险</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rPr>
                        <a:t>resource</a:t>
                      </a:r>
                    </a:p>
                  </a:txBody>
                  <a:tcPr marL="215900" marR="215900" marT="133350" marB="133350" anchor="ctr">
                    <a:lnL w="19050">
                      <a:solidFill>
                        <a:srgbClr val="FFFFFF"/>
                      </a:solidFill>
                      <a:prstDash val="solid"/>
                    </a:lnL>
                    <a:lnR>
                      <a:noFill/>
                    </a:lnR>
                    <a:lnT>
                      <a:noFill/>
                    </a:lnT>
                    <a:lnB>
                      <a:noFill/>
                    </a:lnB>
                    <a:solidFill>
                      <a:srgbClr val="F2F2F2"/>
                    </a:solidFill>
                  </a:tcPr>
                </a:tc>
                <a:extLst>
                  <a:ext uri="{0D108BD9-81ED-4DB2-BD59-A6C34878D82A}">
                    <a16:rowId xmlns:a16="http://schemas.microsoft.com/office/drawing/2014/main" val="10002"/>
                  </a:ext>
                </a:extLst>
              </a:tr>
              <a:tr h="637540">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R3</a:t>
                      </a:r>
                    </a:p>
                  </a:txBody>
                  <a:tcPr marL="215900" marR="215900" marT="133350" marB="133350" anchor="ctr">
                    <a:lnL>
                      <a:noFill/>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导航设计链接错误</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技术风险</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rPr>
                        <a:t>resource</a:t>
                      </a:r>
                    </a:p>
                  </a:txBody>
                  <a:tcPr marL="215900" marR="215900" marT="133350" marB="133350" anchor="ctr">
                    <a:lnL w="19050">
                      <a:solidFill>
                        <a:srgbClr val="FFFFFF"/>
                      </a:solidFill>
                      <a:prstDash val="solid"/>
                    </a:lnL>
                    <a:lnR>
                      <a:noFill/>
                    </a:lnR>
                    <a:lnT>
                      <a:noFill/>
                    </a:lnT>
                    <a:lnB>
                      <a:noFill/>
                    </a:lnB>
                    <a:solidFill>
                      <a:srgbClr val="FFFFFF"/>
                    </a:solidFill>
                  </a:tcPr>
                </a:tc>
                <a:extLst>
                  <a:ext uri="{0D108BD9-81ED-4DB2-BD59-A6C34878D82A}">
                    <a16:rowId xmlns:a16="http://schemas.microsoft.com/office/drawing/2014/main" val="10003"/>
                  </a:ext>
                </a:extLst>
              </a:tr>
              <a:tr h="637540">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R4</a:t>
                      </a:r>
                    </a:p>
                  </a:txBody>
                  <a:tcPr marL="215900" marR="215900" marT="133350" marB="133350" anchor="ctr">
                    <a:lnL>
                      <a:noFill/>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代码集成问题</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结构风险</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rPr>
                        <a:t>quality</a:t>
                      </a:r>
                    </a:p>
                  </a:txBody>
                  <a:tcPr marL="215900" marR="215900" marT="133350" marB="133350" anchor="ctr">
                    <a:lnL w="19050">
                      <a:solidFill>
                        <a:srgbClr val="FFFFFF"/>
                      </a:solidFill>
                      <a:prstDash val="solid"/>
                    </a:lnL>
                    <a:lnR>
                      <a:noFill/>
                    </a:lnR>
                    <a:lnT>
                      <a:noFill/>
                    </a:lnT>
                    <a:lnB>
                      <a:noFill/>
                    </a:lnB>
                    <a:solidFill>
                      <a:srgbClr val="F2F2F2"/>
                    </a:solidFill>
                  </a:tcPr>
                </a:tc>
                <a:extLst>
                  <a:ext uri="{0D108BD9-81ED-4DB2-BD59-A6C34878D82A}">
                    <a16:rowId xmlns:a16="http://schemas.microsoft.com/office/drawing/2014/main" val="10004"/>
                  </a:ext>
                </a:extLst>
              </a:tr>
              <a:tr h="637540">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R5</a:t>
                      </a:r>
                    </a:p>
                  </a:txBody>
                  <a:tcPr marL="215900" marR="215900" marT="133350" marB="133350" anchor="ctr">
                    <a:lnL>
                      <a:noFill/>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在编码期间更改需求规范</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任务风险</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rPr>
                        <a:t>scope</a:t>
                      </a:r>
                    </a:p>
                  </a:txBody>
                  <a:tcPr marL="215900" marR="215900" marT="133350" marB="133350" anchor="ctr">
                    <a:lnL w="19050">
                      <a:solidFill>
                        <a:srgbClr val="FFFFFF"/>
                      </a:solidFill>
                      <a:prstDash val="solid"/>
                    </a:lnL>
                    <a:lnR>
                      <a:noFill/>
                    </a:lnR>
                    <a:lnT>
                      <a:noFill/>
                    </a:lnT>
                    <a:lnB>
                      <a:noFill/>
                    </a:lnB>
                    <a:solidFill>
                      <a:srgbClr val="FFFFFF"/>
                    </a:solidFill>
                  </a:tcPr>
                </a:tc>
                <a:extLst>
                  <a:ext uri="{0D108BD9-81ED-4DB2-BD59-A6C34878D82A}">
                    <a16:rowId xmlns:a16="http://schemas.microsoft.com/office/drawing/2014/main" val="10005"/>
                  </a:ext>
                </a:extLst>
              </a:tr>
              <a:tr h="636905">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R6</a:t>
                      </a:r>
                    </a:p>
                  </a:txBody>
                  <a:tcPr marL="215900" marR="215900" marT="133350" marB="133350" anchor="ctr">
                    <a:lnL>
                      <a:noFill/>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前端设计不满足需求</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任务风险</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rPr>
                        <a:t>resource</a:t>
                      </a:r>
                    </a:p>
                  </a:txBody>
                  <a:tcPr marL="215900" marR="215900" marT="133350" marB="133350" anchor="ctr">
                    <a:lnL w="19050">
                      <a:solidFill>
                        <a:srgbClr val="FFFFFF"/>
                      </a:solidFill>
                      <a:prstDash val="solid"/>
                    </a:lnL>
                    <a:lnR>
                      <a:noFill/>
                    </a:lnR>
                    <a:lnT>
                      <a:noFill/>
                    </a:lnT>
                    <a:lnB>
                      <a:noFill/>
                    </a:lnB>
                    <a:solidFill>
                      <a:srgbClr val="F2F2F2"/>
                    </a:solidFill>
                  </a:tcPr>
                </a:tc>
                <a:extLst>
                  <a:ext uri="{0D108BD9-81ED-4DB2-BD59-A6C34878D82A}">
                    <a16:rowId xmlns:a16="http://schemas.microsoft.com/office/drawing/2014/main" val="10006"/>
                  </a:ext>
                </a:extLst>
              </a:tr>
              <a:tr h="887730">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R7</a:t>
                      </a:r>
                    </a:p>
                  </a:txBody>
                  <a:tcPr marL="215900" marR="215900" marT="133350" marB="133350" anchor="ctr">
                    <a:lnL>
                      <a:noFill/>
                    </a:lnL>
                    <a:lnR w="19050">
                      <a:solidFill>
                        <a:srgbClr val="FFFFFF"/>
                      </a:solidFill>
                      <a:prstDash val="solid"/>
                    </a:lnR>
                    <a:lnT>
                      <a:noFill/>
                    </a:lnT>
                    <a:lnB w="19050">
                      <a:solidFill>
                        <a:srgbClr val="93C5E1"/>
                      </a:solidFill>
                      <a:prstDash val="solid"/>
                    </a:lnB>
                    <a:solidFill>
                      <a:srgbClr val="FFFFFF"/>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团队成员之间缺乏有效交流</a:t>
                      </a:r>
                    </a:p>
                  </a:txBody>
                  <a:tcPr marL="215900" marR="215900" marT="133350" marB="133350" anchor="ctr">
                    <a:lnL w="19050">
                      <a:solidFill>
                        <a:srgbClr val="FFFFFF"/>
                      </a:solidFill>
                      <a:prstDash val="solid"/>
                    </a:lnL>
                    <a:lnR w="19050">
                      <a:solidFill>
                        <a:srgbClr val="FFFFFF"/>
                      </a:solidFill>
                      <a:prstDash val="solid"/>
                    </a:lnR>
                    <a:lnT>
                      <a:noFill/>
                    </a:lnT>
                    <a:lnB w="19050">
                      <a:solidFill>
                        <a:srgbClr val="93C5E1"/>
                      </a:solidFill>
                      <a:prstDash val="solid"/>
                    </a:lnB>
                    <a:solidFill>
                      <a:srgbClr val="FFFFFF"/>
                    </a:solidFill>
                  </a:tcPr>
                </a:tc>
                <a:tc>
                  <a:txBody>
                    <a:bodyPr/>
                    <a:lstStyle/>
                    <a:p>
                      <a:pPr indent="0" algn="ctr">
                        <a:lnSpc>
                          <a:spcPct val="120000"/>
                        </a:lnSpc>
                        <a:spcBef>
                          <a:spcPts val="0"/>
                        </a:spcBef>
                        <a:spcAft>
                          <a:spcPts val="0"/>
                        </a:spcAft>
                        <a:buNone/>
                      </a:pPr>
                      <a:r>
                        <a:rPr lang="zh-CN" altLang="en-US" sz="1700" b="0" spc="130">
                          <a:solidFill>
                            <a:srgbClr val="404040"/>
                          </a:solidFill>
                          <a:latin typeface="微软雅黑" panose="020B0503020204020204" charset="-122"/>
                          <a:ea typeface="微软雅黑" panose="020B0503020204020204" charset="-122"/>
                        </a:rPr>
                        <a:t>参与者风险</a:t>
                      </a:r>
                    </a:p>
                  </a:txBody>
                  <a:tcPr marL="215900" marR="215900" marT="133350" marB="133350" anchor="ctr">
                    <a:lnL w="19050">
                      <a:solidFill>
                        <a:srgbClr val="FFFFFF"/>
                      </a:solidFill>
                      <a:prstDash val="solid"/>
                    </a:lnL>
                    <a:lnR w="19050">
                      <a:solidFill>
                        <a:srgbClr val="FFFFFF"/>
                      </a:solidFill>
                      <a:prstDash val="solid"/>
                    </a:lnR>
                    <a:lnT>
                      <a:noFill/>
                    </a:lnT>
                    <a:lnB w="19050">
                      <a:solidFill>
                        <a:srgbClr val="93C5E1"/>
                      </a:solidFill>
                      <a:prstDash val="solid"/>
                    </a:lnB>
                    <a:solidFill>
                      <a:srgbClr val="FFFFFF"/>
                    </a:solidFill>
                  </a:tcPr>
                </a:tc>
                <a:tc>
                  <a:txBody>
                    <a:bodyPr/>
                    <a:lstStyle/>
                    <a:p>
                      <a:pPr indent="0" algn="ctr">
                        <a:lnSpc>
                          <a:spcPct val="120000"/>
                        </a:lnSpc>
                        <a:spcBef>
                          <a:spcPts val="0"/>
                        </a:spcBef>
                        <a:spcAft>
                          <a:spcPts val="0"/>
                        </a:spcAft>
                        <a:buNone/>
                      </a:pPr>
                      <a:r>
                        <a:rPr lang="en-US" altLang="zh-CN" sz="1700" b="0" spc="130">
                          <a:solidFill>
                            <a:srgbClr val="404040"/>
                          </a:solidFill>
                          <a:latin typeface="微软雅黑" panose="020B0503020204020204" charset="-122"/>
                          <a:ea typeface="微软雅黑" panose="020B0503020204020204" charset="-122"/>
                        </a:rPr>
                        <a:t>resource</a:t>
                      </a:r>
                    </a:p>
                  </a:txBody>
                  <a:tcPr marL="215900" marR="215900" marT="133350" marB="133350" anchor="ctr">
                    <a:lnL w="19050">
                      <a:solidFill>
                        <a:srgbClr val="FFFFFF"/>
                      </a:solidFill>
                      <a:prstDash val="solid"/>
                    </a:lnL>
                    <a:lnR>
                      <a:noFill/>
                    </a:lnR>
                    <a:lnT>
                      <a:noFill/>
                    </a:lnT>
                    <a:lnB w="19050">
                      <a:solidFill>
                        <a:srgbClr val="93C5E1"/>
                      </a:solidFill>
                      <a:prstDash val="solid"/>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4581"/>
    </mc:Choice>
    <mc:Fallback>
      <p:transition spd="slow" advTm="458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72669" y="616857"/>
            <a:ext cx="1407160" cy="460375"/>
          </a:xfrm>
          <a:prstGeom prst="rect">
            <a:avLst/>
          </a:prstGeom>
          <a:noFill/>
        </p:spPr>
        <p:txBody>
          <a:bodyPr wrap="none" rtlCol="0">
            <a:spAutoFit/>
          </a:bodyPr>
          <a:lstStyle/>
          <a:p>
            <a:pPr algn="ctr"/>
            <a:r>
              <a:rPr lang="zh-CN" altLang="en-US"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风险评估</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30250" y="2517140"/>
            <a:ext cx="2797175" cy="1753235"/>
          </a:xfrm>
          <a:prstGeom prst="rect">
            <a:avLst/>
          </a:prstGeom>
          <a:noFill/>
        </p:spPr>
        <p:txBody>
          <a:bodyPr wrap="square" rtlCol="0">
            <a:spAutoFit/>
          </a:bodyPr>
          <a:lstStyle/>
          <a:p>
            <a:pPr indent="0" fontAlgn="auto">
              <a:lnSpc>
                <a:spcPct val="200000"/>
              </a:lnSpc>
              <a:buFont typeface="Wingdings" panose="05000000000000000000" charset="0"/>
              <a:buNone/>
            </a:pPr>
            <a:r>
              <a:rPr lang="zh-CN" altLang="en-US">
                <a:solidFill>
                  <a:schemeClr val="tx1">
                    <a:lumMod val="85000"/>
                    <a:lumOff val="15000"/>
                  </a:schemeClr>
                </a:solidFill>
                <a:latin typeface="思源宋体 Light" panose="02020300000000000000" pitchFamily="18" charset="-122"/>
                <a:ea typeface="思源宋体 Light" panose="02020300000000000000" pitchFamily="18" charset="-122"/>
              </a:rPr>
              <a:t>使用Barry Boehm规定的风险系数打分，识别出两个高风险活动：</a:t>
            </a:r>
            <a:r>
              <a:rPr lang="en-US" altLang="zh-CN" b="1">
                <a:solidFill>
                  <a:schemeClr val="tx1">
                    <a:lumMod val="85000"/>
                    <a:lumOff val="15000"/>
                  </a:schemeClr>
                </a:solidFill>
                <a:latin typeface="思源宋体 Light" panose="02020300000000000000" pitchFamily="18" charset="-122"/>
                <a:ea typeface="思源宋体 Light" panose="02020300000000000000" pitchFamily="18" charset="-122"/>
              </a:rPr>
              <a:t>R4</a:t>
            </a:r>
            <a:r>
              <a:rPr lang="zh-CN" altLang="en-US" b="1">
                <a:solidFill>
                  <a:schemeClr val="tx1">
                    <a:lumMod val="85000"/>
                    <a:lumOff val="15000"/>
                  </a:schemeClr>
                </a:solidFill>
                <a:latin typeface="思源宋体 Light" panose="02020300000000000000" pitchFamily="18" charset="-122"/>
                <a:ea typeface="思源宋体 Light" panose="02020300000000000000" pitchFamily="18" charset="-122"/>
              </a:rPr>
              <a:t>、</a:t>
            </a:r>
            <a:r>
              <a:rPr lang="en-US" altLang="zh-CN" b="1">
                <a:solidFill>
                  <a:schemeClr val="tx1">
                    <a:lumMod val="85000"/>
                    <a:lumOff val="15000"/>
                  </a:schemeClr>
                </a:solidFill>
                <a:latin typeface="思源宋体 Light" panose="02020300000000000000" pitchFamily="18" charset="-122"/>
                <a:ea typeface="思源宋体 Light" panose="02020300000000000000" pitchFamily="18" charset="-122"/>
              </a:rPr>
              <a:t>R5</a:t>
            </a:r>
          </a:p>
        </p:txBody>
      </p:sp>
      <p:graphicFrame>
        <p:nvGraphicFramePr>
          <p:cNvPr id="7" name="表格 6"/>
          <p:cNvGraphicFramePr/>
          <p:nvPr>
            <p:custDataLst>
              <p:tags r:id="rId1"/>
            </p:custDataLst>
          </p:nvPr>
        </p:nvGraphicFramePr>
        <p:xfrm>
          <a:off x="3698240" y="600075"/>
          <a:ext cx="7742555" cy="5587365"/>
        </p:xfrm>
        <a:graphic>
          <a:graphicData uri="http://schemas.openxmlformats.org/drawingml/2006/table">
            <a:tbl>
              <a:tblPr firstRow="1" bandRow="1">
                <a:tableStyleId>{5C22544A-7EE6-4342-B048-85BDC9FD1C3A}</a:tableStyleId>
              </a:tblPr>
              <a:tblGrid>
                <a:gridCol w="1060450">
                  <a:extLst>
                    <a:ext uri="{9D8B030D-6E8A-4147-A177-3AD203B41FA5}">
                      <a16:colId xmlns:a16="http://schemas.microsoft.com/office/drawing/2014/main" val="20000"/>
                    </a:ext>
                  </a:extLst>
                </a:gridCol>
                <a:gridCol w="1991360">
                  <a:extLst>
                    <a:ext uri="{9D8B030D-6E8A-4147-A177-3AD203B41FA5}">
                      <a16:colId xmlns:a16="http://schemas.microsoft.com/office/drawing/2014/main" val="20001"/>
                    </a:ext>
                  </a:extLst>
                </a:gridCol>
                <a:gridCol w="1167765">
                  <a:extLst>
                    <a:ext uri="{9D8B030D-6E8A-4147-A177-3AD203B41FA5}">
                      <a16:colId xmlns:a16="http://schemas.microsoft.com/office/drawing/2014/main" val="20002"/>
                    </a:ext>
                  </a:extLst>
                </a:gridCol>
                <a:gridCol w="1760220">
                  <a:extLst>
                    <a:ext uri="{9D8B030D-6E8A-4147-A177-3AD203B41FA5}">
                      <a16:colId xmlns:a16="http://schemas.microsoft.com/office/drawing/2014/main" val="20003"/>
                    </a:ext>
                  </a:extLst>
                </a:gridCol>
                <a:gridCol w="1762760">
                  <a:extLst>
                    <a:ext uri="{9D8B030D-6E8A-4147-A177-3AD203B41FA5}">
                      <a16:colId xmlns:a16="http://schemas.microsoft.com/office/drawing/2014/main" val="20004"/>
                    </a:ext>
                  </a:extLst>
                </a:gridCol>
              </a:tblGrid>
              <a:tr h="778510">
                <a:tc>
                  <a:txBody>
                    <a:bodyPr/>
                    <a:lstStyle/>
                    <a:p>
                      <a:pPr indent="0" algn="ctr">
                        <a:lnSpc>
                          <a:spcPct val="120000"/>
                        </a:lnSpc>
                        <a:spcBef>
                          <a:spcPts val="0"/>
                        </a:spcBef>
                        <a:spcAft>
                          <a:spcPts val="0"/>
                        </a:spcAft>
                        <a:buNone/>
                      </a:pPr>
                      <a:r>
                        <a:rPr lang="zh-CN" altLang="en-US" sz="1400" b="1" spc="130">
                          <a:solidFill>
                            <a:srgbClr val="FFFFFF"/>
                          </a:solidFill>
                          <a:latin typeface="微软雅黑" panose="020B0503020204020204" charset="-122"/>
                          <a:ea typeface="微软雅黑" panose="020B0503020204020204" charset="-122"/>
                        </a:rPr>
                        <a:t>序号</a:t>
                      </a:r>
                    </a:p>
                  </a:txBody>
                  <a:tcPr marL="215900" marR="215900" marT="133350" marB="133350" anchor="ctr">
                    <a:lnL>
                      <a:noFill/>
                    </a:lnL>
                    <a:lnR w="19050">
                      <a:solidFill>
                        <a:srgbClr val="FFFFFF"/>
                      </a:solidFill>
                      <a:prstDash val="solid"/>
                    </a:lnR>
                    <a:lnT>
                      <a:noFill/>
                    </a:lnT>
                    <a:lnB>
                      <a:noFill/>
                    </a:lnB>
                    <a:solidFill>
                      <a:srgbClr val="404040"/>
                    </a:solidFill>
                  </a:tcPr>
                </a:tc>
                <a:tc>
                  <a:txBody>
                    <a:bodyPr/>
                    <a:lstStyle/>
                    <a:p>
                      <a:pPr indent="0" algn="ctr">
                        <a:lnSpc>
                          <a:spcPct val="120000"/>
                        </a:lnSpc>
                        <a:spcBef>
                          <a:spcPts val="0"/>
                        </a:spcBef>
                        <a:spcAft>
                          <a:spcPts val="0"/>
                        </a:spcAft>
                        <a:buNone/>
                      </a:pPr>
                      <a:r>
                        <a:rPr lang="zh-CN" altLang="en-US" sz="1400" b="1" spc="130">
                          <a:solidFill>
                            <a:srgbClr val="FFFFFF"/>
                          </a:solidFill>
                          <a:latin typeface="微软雅黑" panose="020B0503020204020204" charset="-122"/>
                          <a:ea typeface="微软雅黑" panose="020B0503020204020204" charset="-122"/>
                        </a:rPr>
                        <a:t>风险</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93C5E1"/>
                    </a:solidFill>
                  </a:tcPr>
                </a:tc>
                <a:tc>
                  <a:txBody>
                    <a:bodyPr/>
                    <a:lstStyle/>
                    <a:p>
                      <a:pPr indent="0" algn="ctr">
                        <a:lnSpc>
                          <a:spcPct val="120000"/>
                        </a:lnSpc>
                        <a:spcBef>
                          <a:spcPts val="0"/>
                        </a:spcBef>
                        <a:spcAft>
                          <a:spcPts val="0"/>
                        </a:spcAft>
                        <a:buNone/>
                      </a:pPr>
                      <a:r>
                        <a:rPr lang="zh-CN" altLang="en-US" sz="1400" b="1" spc="130">
                          <a:solidFill>
                            <a:srgbClr val="FFFFFF"/>
                          </a:solidFill>
                          <a:latin typeface="微软雅黑" panose="020B0503020204020204" charset="-122"/>
                          <a:ea typeface="微软雅黑" panose="020B0503020204020204" charset="-122"/>
                        </a:rPr>
                        <a:t>发生概率</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93C5E1"/>
                    </a:solidFill>
                  </a:tcPr>
                </a:tc>
                <a:tc>
                  <a:txBody>
                    <a:bodyPr/>
                    <a:lstStyle/>
                    <a:p>
                      <a:pPr indent="0" algn="ctr">
                        <a:lnSpc>
                          <a:spcPct val="120000"/>
                        </a:lnSpc>
                        <a:spcBef>
                          <a:spcPts val="0"/>
                        </a:spcBef>
                        <a:spcAft>
                          <a:spcPts val="0"/>
                        </a:spcAft>
                        <a:buNone/>
                      </a:pPr>
                      <a:r>
                        <a:rPr lang="en-US" altLang="zh-CN" sz="1400" b="1" spc="130">
                          <a:solidFill>
                            <a:srgbClr val="FFFFFF"/>
                          </a:solidFill>
                          <a:latin typeface="微软雅黑" panose="020B0503020204020204" charset="-122"/>
                          <a:ea typeface="微软雅黑" panose="020B0503020204020204" charset="-122"/>
                        </a:rPr>
                        <a:t>危害值</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93C5E1"/>
                    </a:solidFill>
                  </a:tcPr>
                </a:tc>
                <a:tc>
                  <a:txBody>
                    <a:bodyPr/>
                    <a:lstStyle/>
                    <a:p>
                      <a:pPr indent="0" algn="ctr">
                        <a:lnSpc>
                          <a:spcPct val="120000"/>
                        </a:lnSpc>
                        <a:spcBef>
                          <a:spcPts val="0"/>
                        </a:spcBef>
                        <a:spcAft>
                          <a:spcPts val="0"/>
                        </a:spcAft>
                        <a:buNone/>
                      </a:pPr>
                      <a:r>
                        <a:rPr lang="en-US" altLang="zh-CN" sz="1400" b="1" spc="130">
                          <a:solidFill>
                            <a:srgbClr val="FFFFFF"/>
                          </a:solidFill>
                          <a:latin typeface="微软雅黑" panose="020B0503020204020204" charset="-122"/>
                          <a:ea typeface="微软雅黑" panose="020B0503020204020204" charset="-122"/>
                        </a:rPr>
                        <a:t>影响值</a:t>
                      </a:r>
                    </a:p>
                  </a:txBody>
                  <a:tcPr marL="215900" marR="215900" marT="133350" marB="133350" anchor="ctr">
                    <a:lnL w="19050">
                      <a:solidFill>
                        <a:srgbClr val="FFFFFF"/>
                      </a:solidFill>
                      <a:prstDash val="solid"/>
                    </a:lnL>
                    <a:lnR>
                      <a:noFill/>
                    </a:lnR>
                    <a:lnT>
                      <a:noFill/>
                    </a:lnT>
                    <a:lnB>
                      <a:noFill/>
                    </a:lnB>
                    <a:solidFill>
                      <a:srgbClr val="93C5E1"/>
                    </a:solidFill>
                  </a:tcPr>
                </a:tc>
                <a:extLst>
                  <a:ext uri="{0D108BD9-81ED-4DB2-BD59-A6C34878D82A}">
                    <a16:rowId xmlns:a16="http://schemas.microsoft.com/office/drawing/2014/main" val="10000"/>
                  </a:ext>
                </a:extLst>
              </a:tr>
              <a:tr h="671830">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R1</a:t>
                      </a:r>
                    </a:p>
                  </a:txBody>
                  <a:tcPr marL="215900" marR="215900" marT="133350" marB="133350" anchor="ctr">
                    <a:lnL>
                      <a:noFill/>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时间预估发生错误</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6</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5</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30</a:t>
                      </a:r>
                    </a:p>
                  </a:txBody>
                  <a:tcPr marL="215900" marR="215900" marT="133350" marB="133350" anchor="ctr">
                    <a:lnL w="19050">
                      <a:solidFill>
                        <a:srgbClr val="FFFFFF"/>
                      </a:solidFill>
                      <a:prstDash val="solid"/>
                    </a:lnL>
                    <a:lnR>
                      <a:noFill/>
                    </a:lnR>
                    <a:lnT>
                      <a:noFill/>
                    </a:lnT>
                    <a:lnB>
                      <a:noFill/>
                    </a:lnB>
                    <a:solidFill>
                      <a:srgbClr val="FFFFFF"/>
                    </a:solidFill>
                  </a:tcPr>
                </a:tc>
                <a:extLst>
                  <a:ext uri="{0D108BD9-81ED-4DB2-BD59-A6C34878D82A}">
                    <a16:rowId xmlns:a16="http://schemas.microsoft.com/office/drawing/2014/main" val="10001"/>
                  </a:ext>
                </a:extLst>
              </a:tr>
              <a:tr h="706755">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R2</a:t>
                      </a:r>
                    </a:p>
                  </a:txBody>
                  <a:tcPr marL="215900" marR="215900" marT="133350" marB="133350" anchor="ctr">
                    <a:lnL>
                      <a:noFill/>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前端一些组件难以实现</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3</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4</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12</a:t>
                      </a:r>
                    </a:p>
                  </a:txBody>
                  <a:tcPr marL="215900" marR="215900" marT="133350" marB="133350" anchor="ctr">
                    <a:lnL w="19050">
                      <a:solidFill>
                        <a:srgbClr val="FFFFFF"/>
                      </a:solidFill>
                      <a:prstDash val="solid"/>
                    </a:lnL>
                    <a:lnR>
                      <a:noFill/>
                    </a:lnR>
                    <a:lnT>
                      <a:noFill/>
                    </a:lnT>
                    <a:lnB>
                      <a:noFill/>
                    </a:lnB>
                    <a:solidFill>
                      <a:srgbClr val="F2F2F2"/>
                    </a:solidFill>
                  </a:tcPr>
                </a:tc>
                <a:extLst>
                  <a:ext uri="{0D108BD9-81ED-4DB2-BD59-A6C34878D82A}">
                    <a16:rowId xmlns:a16="http://schemas.microsoft.com/office/drawing/2014/main" val="10002"/>
                  </a:ext>
                </a:extLst>
              </a:tr>
              <a:tr h="672465">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R3</a:t>
                      </a:r>
                    </a:p>
                  </a:txBody>
                  <a:tcPr marL="215900" marR="215900" marT="133350" marB="133350" anchor="ctr">
                    <a:lnL>
                      <a:noFill/>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导航设计链接错误</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2</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7</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FFFFF"/>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14</a:t>
                      </a:r>
                    </a:p>
                  </a:txBody>
                  <a:tcPr marL="215900" marR="215900" marT="133350" marB="133350" anchor="ctr">
                    <a:lnL w="19050">
                      <a:solidFill>
                        <a:srgbClr val="FFFFFF"/>
                      </a:solidFill>
                      <a:prstDash val="solid"/>
                    </a:lnL>
                    <a:lnR>
                      <a:noFill/>
                    </a:lnR>
                    <a:lnT>
                      <a:noFill/>
                    </a:lnT>
                    <a:lnB>
                      <a:noFill/>
                    </a:lnB>
                    <a:solidFill>
                      <a:srgbClr val="FFFFFF"/>
                    </a:solidFill>
                  </a:tcPr>
                </a:tc>
                <a:extLst>
                  <a:ext uri="{0D108BD9-81ED-4DB2-BD59-A6C34878D82A}">
                    <a16:rowId xmlns:a16="http://schemas.microsoft.com/office/drawing/2014/main" val="10003"/>
                  </a:ext>
                </a:extLst>
              </a:tr>
              <a:tr h="671195">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R4</a:t>
                      </a:r>
                    </a:p>
                  </a:txBody>
                  <a:tcPr marL="215900" marR="215900" marT="133350" marB="133350" anchor="ctr">
                    <a:lnL>
                      <a:noFill/>
                    </a:lnL>
                    <a:lnR w="19050">
                      <a:solidFill>
                        <a:srgbClr val="FFFFFF"/>
                      </a:solidFill>
                      <a:prstDash val="solid"/>
                    </a:lnR>
                    <a:lnT>
                      <a:noFill/>
                    </a:lnT>
                    <a:lnB>
                      <a:noFill/>
                    </a:lnB>
                    <a:solidFill>
                      <a:schemeClr val="accent2">
                        <a:lumMod val="40000"/>
                        <a:lumOff val="60000"/>
                      </a:schemeClr>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代码集成问题</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chemeClr val="accent2">
                        <a:lumMod val="40000"/>
                        <a:lumOff val="60000"/>
                      </a:schemeClr>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7</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chemeClr val="accent2">
                        <a:lumMod val="40000"/>
                        <a:lumOff val="60000"/>
                      </a:schemeClr>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8</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chemeClr val="accent2">
                        <a:lumMod val="40000"/>
                        <a:lumOff val="60000"/>
                      </a:schemeClr>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56</a:t>
                      </a:r>
                    </a:p>
                  </a:txBody>
                  <a:tcPr marL="215900" marR="215900" marT="133350" marB="133350" anchor="ctr">
                    <a:lnL w="19050">
                      <a:solidFill>
                        <a:srgbClr val="FFFFFF"/>
                      </a:solidFill>
                      <a:prstDash val="solid"/>
                    </a:lnL>
                    <a:lnR>
                      <a:noFill/>
                    </a:lnR>
                    <a:lnT>
                      <a:noFill/>
                    </a:lnT>
                    <a:lnB>
                      <a:noFill/>
                    </a:lnB>
                    <a:solidFill>
                      <a:schemeClr val="accent2">
                        <a:lumMod val="40000"/>
                        <a:lumOff val="60000"/>
                      </a:schemeClr>
                    </a:solidFill>
                  </a:tcPr>
                </a:tc>
                <a:extLst>
                  <a:ext uri="{0D108BD9-81ED-4DB2-BD59-A6C34878D82A}">
                    <a16:rowId xmlns:a16="http://schemas.microsoft.com/office/drawing/2014/main" val="10004"/>
                  </a:ext>
                </a:extLst>
              </a:tr>
              <a:tr h="707390">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R5</a:t>
                      </a:r>
                    </a:p>
                  </a:txBody>
                  <a:tcPr marL="215900" marR="215900" marT="133350" marB="133350" anchor="ctr">
                    <a:lnL>
                      <a:noFill/>
                    </a:lnL>
                    <a:lnR w="19050">
                      <a:solidFill>
                        <a:srgbClr val="FFFFFF"/>
                      </a:solidFill>
                      <a:prstDash val="solid"/>
                    </a:lnR>
                    <a:lnT>
                      <a:noFill/>
                    </a:lnT>
                    <a:lnB>
                      <a:noFill/>
                    </a:lnB>
                    <a:solidFill>
                      <a:schemeClr val="accent2">
                        <a:lumMod val="40000"/>
                        <a:lumOff val="60000"/>
                      </a:schemeClr>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在编码期间更改需求规范</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chemeClr val="accent2">
                        <a:lumMod val="40000"/>
                        <a:lumOff val="60000"/>
                      </a:schemeClr>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6</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chemeClr val="accent2">
                        <a:lumMod val="40000"/>
                        <a:lumOff val="60000"/>
                      </a:schemeClr>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9</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chemeClr val="accent2">
                        <a:lumMod val="40000"/>
                        <a:lumOff val="60000"/>
                      </a:schemeClr>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54</a:t>
                      </a:r>
                    </a:p>
                  </a:txBody>
                  <a:tcPr marL="215900" marR="215900" marT="133350" marB="133350" anchor="ctr">
                    <a:lnL w="19050">
                      <a:solidFill>
                        <a:srgbClr val="FFFFFF"/>
                      </a:solidFill>
                      <a:prstDash val="solid"/>
                    </a:lnL>
                    <a:lnR>
                      <a:noFill/>
                    </a:lnR>
                    <a:lnT>
                      <a:noFill/>
                    </a:lnT>
                    <a:lnB>
                      <a:noFill/>
                    </a:lnB>
                    <a:solidFill>
                      <a:schemeClr val="accent2">
                        <a:lumMod val="40000"/>
                        <a:lumOff val="60000"/>
                      </a:schemeClr>
                    </a:solidFill>
                  </a:tcPr>
                </a:tc>
                <a:extLst>
                  <a:ext uri="{0D108BD9-81ED-4DB2-BD59-A6C34878D82A}">
                    <a16:rowId xmlns:a16="http://schemas.microsoft.com/office/drawing/2014/main" val="10005"/>
                  </a:ext>
                </a:extLst>
              </a:tr>
              <a:tr h="671830">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R6</a:t>
                      </a:r>
                    </a:p>
                  </a:txBody>
                  <a:tcPr marL="215900" marR="215900" marT="133350" marB="133350" anchor="ctr">
                    <a:lnL>
                      <a:noFill/>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前端设计不满足需求</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5</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7</a:t>
                      </a:r>
                    </a:p>
                  </a:txBody>
                  <a:tcPr marL="215900" marR="215900" marT="133350" marB="133350" anchor="ctr">
                    <a:lnL w="19050">
                      <a:solidFill>
                        <a:srgbClr val="FFFFFF"/>
                      </a:solidFill>
                      <a:prstDash val="solid"/>
                    </a:lnL>
                    <a:lnR w="19050">
                      <a:solidFill>
                        <a:srgbClr val="FFFFFF"/>
                      </a:solidFill>
                      <a:prstDash val="solid"/>
                    </a:lnR>
                    <a:lnT>
                      <a:noFill/>
                    </a:lnT>
                    <a:lnB>
                      <a:noFill/>
                    </a:lnB>
                    <a:solidFill>
                      <a:srgbClr val="F2F2F2"/>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35</a:t>
                      </a:r>
                    </a:p>
                  </a:txBody>
                  <a:tcPr marL="215900" marR="215900" marT="133350" marB="133350" anchor="ctr">
                    <a:lnL w="19050">
                      <a:solidFill>
                        <a:srgbClr val="FFFFFF"/>
                      </a:solidFill>
                      <a:prstDash val="solid"/>
                    </a:lnL>
                    <a:lnR>
                      <a:noFill/>
                    </a:lnR>
                    <a:lnT>
                      <a:noFill/>
                    </a:lnT>
                    <a:lnB>
                      <a:noFill/>
                    </a:lnB>
                    <a:solidFill>
                      <a:srgbClr val="F2F2F2"/>
                    </a:solidFill>
                  </a:tcPr>
                </a:tc>
                <a:extLst>
                  <a:ext uri="{0D108BD9-81ED-4DB2-BD59-A6C34878D82A}">
                    <a16:rowId xmlns:a16="http://schemas.microsoft.com/office/drawing/2014/main" val="10006"/>
                  </a:ext>
                </a:extLst>
              </a:tr>
              <a:tr h="707390">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R7</a:t>
                      </a:r>
                    </a:p>
                  </a:txBody>
                  <a:tcPr marL="215900" marR="215900" marT="133350" marB="133350" anchor="ctr">
                    <a:lnL>
                      <a:noFill/>
                    </a:lnL>
                    <a:lnR w="19050">
                      <a:solidFill>
                        <a:srgbClr val="FFFFFF"/>
                      </a:solidFill>
                      <a:prstDash val="solid"/>
                    </a:lnR>
                    <a:lnT>
                      <a:noFill/>
                    </a:lnT>
                    <a:lnB w="19050">
                      <a:solidFill>
                        <a:srgbClr val="93C5E1"/>
                      </a:solidFill>
                      <a:prstDash val="solid"/>
                    </a:lnB>
                    <a:solidFill>
                      <a:srgbClr val="FFFFFF"/>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团队成员之间缺乏有效交流</a:t>
                      </a:r>
                    </a:p>
                  </a:txBody>
                  <a:tcPr marL="215900" marR="215900" marT="133350" marB="133350" anchor="ctr">
                    <a:lnL w="19050">
                      <a:solidFill>
                        <a:srgbClr val="FFFFFF"/>
                      </a:solidFill>
                      <a:prstDash val="solid"/>
                    </a:lnL>
                    <a:lnR w="19050">
                      <a:solidFill>
                        <a:srgbClr val="FFFFFF"/>
                      </a:solidFill>
                      <a:prstDash val="solid"/>
                    </a:lnR>
                    <a:lnT>
                      <a:noFill/>
                    </a:lnT>
                    <a:lnB w="19050">
                      <a:solidFill>
                        <a:srgbClr val="93C5E1"/>
                      </a:solidFill>
                      <a:prstDash val="solid"/>
                    </a:lnB>
                    <a:solidFill>
                      <a:srgbClr val="FFFFFF"/>
                    </a:solidFill>
                  </a:tcPr>
                </a:tc>
                <a:tc>
                  <a:txBody>
                    <a:bodyPr/>
                    <a:lstStyle/>
                    <a:p>
                      <a:pPr indent="0" algn="ctr">
                        <a:lnSpc>
                          <a:spcPct val="120000"/>
                        </a:lnSpc>
                        <a:spcBef>
                          <a:spcPts val="0"/>
                        </a:spcBef>
                        <a:spcAft>
                          <a:spcPts val="0"/>
                        </a:spcAft>
                        <a:buNone/>
                      </a:pPr>
                      <a:r>
                        <a:rPr lang="zh-CN" altLang="en-US" sz="1200" b="0" spc="130">
                          <a:solidFill>
                            <a:srgbClr val="404040"/>
                          </a:solidFill>
                          <a:latin typeface="微软雅黑" panose="020B0503020204020204" charset="-122"/>
                          <a:ea typeface="微软雅黑" panose="020B0503020204020204" charset="-122"/>
                        </a:rPr>
                        <a:t>2</a:t>
                      </a:r>
                    </a:p>
                  </a:txBody>
                  <a:tcPr marL="215900" marR="215900" marT="133350" marB="133350" anchor="ctr">
                    <a:lnL w="19050">
                      <a:solidFill>
                        <a:srgbClr val="FFFFFF"/>
                      </a:solidFill>
                      <a:prstDash val="solid"/>
                    </a:lnL>
                    <a:lnR w="19050">
                      <a:solidFill>
                        <a:srgbClr val="FFFFFF"/>
                      </a:solidFill>
                      <a:prstDash val="solid"/>
                    </a:lnR>
                    <a:lnT>
                      <a:noFill/>
                    </a:lnT>
                    <a:lnB w="19050">
                      <a:solidFill>
                        <a:srgbClr val="93C5E1"/>
                      </a:solidFill>
                      <a:prstDash val="solid"/>
                    </a:lnB>
                    <a:solidFill>
                      <a:srgbClr val="FFFFFF"/>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8</a:t>
                      </a:r>
                    </a:p>
                  </a:txBody>
                  <a:tcPr marL="215900" marR="215900" marT="133350" marB="133350" anchor="ctr">
                    <a:lnL w="19050">
                      <a:solidFill>
                        <a:srgbClr val="FFFFFF"/>
                      </a:solidFill>
                      <a:prstDash val="solid"/>
                    </a:lnL>
                    <a:lnR w="19050">
                      <a:solidFill>
                        <a:srgbClr val="FFFFFF"/>
                      </a:solidFill>
                      <a:prstDash val="solid"/>
                    </a:lnR>
                    <a:lnT>
                      <a:noFill/>
                    </a:lnT>
                    <a:lnB w="19050">
                      <a:solidFill>
                        <a:srgbClr val="93C5E1"/>
                      </a:solidFill>
                      <a:prstDash val="solid"/>
                    </a:lnB>
                    <a:solidFill>
                      <a:srgbClr val="FFFFFF"/>
                    </a:solidFill>
                  </a:tcPr>
                </a:tc>
                <a:tc>
                  <a:txBody>
                    <a:bodyPr/>
                    <a:lstStyle/>
                    <a:p>
                      <a:pPr indent="0" algn="ctr">
                        <a:lnSpc>
                          <a:spcPct val="120000"/>
                        </a:lnSpc>
                        <a:spcBef>
                          <a:spcPts val="0"/>
                        </a:spcBef>
                        <a:spcAft>
                          <a:spcPts val="0"/>
                        </a:spcAft>
                        <a:buNone/>
                      </a:pPr>
                      <a:r>
                        <a:rPr lang="en-US" altLang="zh-CN" sz="1200" b="0" spc="130">
                          <a:solidFill>
                            <a:srgbClr val="404040"/>
                          </a:solidFill>
                          <a:latin typeface="微软雅黑" panose="020B0503020204020204" charset="-122"/>
                          <a:ea typeface="微软雅黑" panose="020B0503020204020204" charset="-122"/>
                        </a:rPr>
                        <a:t>16</a:t>
                      </a:r>
                    </a:p>
                  </a:txBody>
                  <a:tcPr marL="215900" marR="215900" marT="133350" marB="133350" anchor="ctr">
                    <a:lnL w="19050">
                      <a:solidFill>
                        <a:srgbClr val="FFFFFF"/>
                      </a:solidFill>
                      <a:prstDash val="solid"/>
                    </a:lnL>
                    <a:lnR>
                      <a:noFill/>
                    </a:lnR>
                    <a:lnT>
                      <a:noFill/>
                    </a:lnT>
                    <a:lnB w="19050">
                      <a:solidFill>
                        <a:srgbClr val="93C5E1"/>
                      </a:solidFill>
                      <a:prstDash val="solid"/>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6226"/>
    </mc:Choice>
    <mc:Fallback>
      <p:transition spd="slow" advTm="622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44729" y="527957"/>
            <a:ext cx="2019300" cy="460375"/>
          </a:xfrm>
          <a:prstGeom prst="rect">
            <a:avLst/>
          </a:prstGeom>
          <a:noFill/>
        </p:spPr>
        <p:txBody>
          <a:bodyPr wrap="none" rtlCol="0">
            <a:spAutoFit/>
          </a:bodyPr>
          <a:lstStyle/>
          <a:p>
            <a:pPr algn="ctr"/>
            <a:r>
              <a:rPr lang="zh-CN" altLang="en-US"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识别主要问题</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119297" y="1733199"/>
            <a:ext cx="1045029" cy="825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pic>
        <p:nvPicPr>
          <p:cNvPr id="3" name="Picture 22" descr="Generated"/>
          <p:cNvPicPr/>
          <p:nvPr/>
        </p:nvPicPr>
        <p:blipFill>
          <a:blip r:embed="rId3" cstate="print">
            <a:extLst>
              <a:ext uri="{28A0092B-C50C-407E-A947-70E740481C1C}">
                <a14:useLocalDpi xmlns:a14="http://schemas.microsoft.com/office/drawing/2010/main" val="0"/>
              </a:ext>
            </a:extLst>
          </a:blip>
          <a:stretch>
            <a:fillRect/>
          </a:stretch>
        </p:blipFill>
        <p:spPr>
          <a:xfrm>
            <a:off x="1054735" y="979805"/>
            <a:ext cx="5137785" cy="2446655"/>
          </a:xfrm>
          <a:prstGeom prst="rect">
            <a:avLst/>
          </a:prstGeom>
        </p:spPr>
      </p:pic>
      <p:pic>
        <p:nvPicPr>
          <p:cNvPr id="4" name="Picture 23" descr="Generated"/>
          <p:cNvPicPr/>
          <p:nvPr/>
        </p:nvPicPr>
        <p:blipFill>
          <a:blip r:embed="rId4" cstate="print">
            <a:extLst>
              <a:ext uri="{28A0092B-C50C-407E-A947-70E740481C1C}">
                <a14:useLocalDpi xmlns:a14="http://schemas.microsoft.com/office/drawing/2010/main" val="0"/>
              </a:ext>
            </a:extLst>
          </a:blip>
          <a:stretch>
            <a:fillRect/>
          </a:stretch>
        </p:blipFill>
        <p:spPr>
          <a:xfrm>
            <a:off x="6191885" y="1057910"/>
            <a:ext cx="5237480" cy="2494280"/>
          </a:xfrm>
          <a:prstGeom prst="rect">
            <a:avLst/>
          </a:prstGeom>
        </p:spPr>
      </p:pic>
      <p:pic>
        <p:nvPicPr>
          <p:cNvPr id="5" name="Picture 24" descr="Generated"/>
          <p:cNvPicPr/>
          <p:nvPr/>
        </p:nvPicPr>
        <p:blipFill>
          <a:blip r:embed="rId5" cstate="print">
            <a:extLst>
              <a:ext uri="{28A0092B-C50C-407E-A947-70E740481C1C}">
                <a14:useLocalDpi xmlns:a14="http://schemas.microsoft.com/office/drawing/2010/main" val="0"/>
              </a:ext>
            </a:extLst>
          </a:blip>
          <a:stretch>
            <a:fillRect/>
          </a:stretch>
        </p:blipFill>
        <p:spPr>
          <a:xfrm>
            <a:off x="868680" y="3424555"/>
            <a:ext cx="4651375" cy="2616835"/>
          </a:xfrm>
          <a:prstGeom prst="rect">
            <a:avLst/>
          </a:prstGeom>
        </p:spPr>
      </p:pic>
      <p:pic>
        <p:nvPicPr>
          <p:cNvPr id="6" name="Picture 25" descr="Generated"/>
          <p:cNvPicPr/>
          <p:nvPr/>
        </p:nvPicPr>
        <p:blipFill>
          <a:blip r:embed="rId6" cstate="print">
            <a:extLst>
              <a:ext uri="{28A0092B-C50C-407E-A947-70E740481C1C}">
                <a14:useLocalDpi xmlns:a14="http://schemas.microsoft.com/office/drawing/2010/main" val="0"/>
              </a:ext>
            </a:extLst>
          </a:blip>
          <a:stretch>
            <a:fillRect/>
          </a:stretch>
        </p:blipFill>
        <p:spPr>
          <a:xfrm>
            <a:off x="6381750" y="3424555"/>
            <a:ext cx="4858385" cy="2621280"/>
          </a:xfrm>
          <a:prstGeom prst="rect">
            <a:avLst/>
          </a:prstGeom>
        </p:spPr>
      </p:pic>
      <p:sp>
        <p:nvSpPr>
          <p:cNvPr id="7" name="文本框 6"/>
          <p:cNvSpPr txBox="1"/>
          <p:nvPr/>
        </p:nvSpPr>
        <p:spPr>
          <a:xfrm>
            <a:off x="2425700" y="6045835"/>
            <a:ext cx="3175000" cy="36830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代码管理混乱</a:t>
            </a:r>
          </a:p>
        </p:txBody>
      </p:sp>
      <p:sp>
        <p:nvSpPr>
          <p:cNvPr id="9" name="文本框 8"/>
          <p:cNvSpPr txBox="1"/>
          <p:nvPr/>
        </p:nvSpPr>
        <p:spPr>
          <a:xfrm>
            <a:off x="7654925" y="6045835"/>
            <a:ext cx="3175000" cy="368300"/>
          </a:xfrm>
          <a:prstGeom prst="rect">
            <a:avLst/>
          </a:prstGeom>
          <a:noFill/>
        </p:spPr>
        <p:txBody>
          <a:bodyPr wrap="square" rtlCol="0">
            <a:spAutoFit/>
          </a:bodyPr>
          <a:lstStyle/>
          <a:p>
            <a:pPr algn="ctr"/>
            <a:r>
              <a:rPr lang="zh-CN" altLang="en-US" b="1">
                <a:latin typeface="微软雅黑" panose="020B0503020204020204" charset="-122"/>
                <a:ea typeface="微软雅黑" panose="020B0503020204020204" charset="-122"/>
              </a:rPr>
              <a:t>没有规范的需求管理流程</a:t>
            </a:r>
          </a:p>
        </p:txBody>
      </p:sp>
    </p:spTree>
  </p:cSld>
  <p:clrMapOvr>
    <a:masterClrMapping/>
  </p:clrMapOvr>
  <mc:AlternateContent xmlns:mc="http://schemas.openxmlformats.org/markup-compatibility/2006">
    <mc:Choice xmlns:p14="http://schemas.microsoft.com/office/powerpoint/2010/main" Requires="p14">
      <p:transition spd="slow" p14:dur="2000" advTm="10855"/>
    </mc:Choice>
    <mc:Fallback>
      <p:transition spd="slow" advTm="1085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099644" y="527957"/>
            <a:ext cx="1407160" cy="460375"/>
          </a:xfrm>
          <a:prstGeom prst="rect">
            <a:avLst/>
          </a:prstGeom>
          <a:noFill/>
        </p:spPr>
        <p:txBody>
          <a:bodyPr wrap="none" rtlCol="0">
            <a:spAutoFit/>
          </a:bodyPr>
          <a:lstStyle/>
          <a:p>
            <a:pPr algn="ctr"/>
            <a:r>
              <a:rPr lang="zh-CN" altLang="en-US"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风险监控</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2506980" y="873760"/>
            <a:ext cx="3540125" cy="5500370"/>
          </a:xfrm>
          <a:prstGeom prst="rect">
            <a:avLst/>
          </a:prstGeom>
        </p:spPr>
      </p:pic>
      <p:pic>
        <p:nvPicPr>
          <p:cNvPr id="5" name="图片 4"/>
          <p:cNvPicPr>
            <a:picLocks noChangeAspect="1"/>
          </p:cNvPicPr>
          <p:nvPr/>
        </p:nvPicPr>
        <p:blipFill>
          <a:blip r:embed="rId4"/>
          <a:stretch>
            <a:fillRect/>
          </a:stretch>
        </p:blipFill>
        <p:spPr>
          <a:xfrm>
            <a:off x="6546215" y="852170"/>
            <a:ext cx="3907790" cy="5521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446"/>
    </mc:Choice>
    <mc:Fallback>
      <p:transition spd="slow" advTm="1044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355"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098374" y="527957"/>
            <a:ext cx="1409700" cy="460375"/>
          </a:xfrm>
          <a:prstGeom prst="rect">
            <a:avLst/>
          </a:prstGeom>
          <a:noFill/>
        </p:spPr>
        <p:txBody>
          <a:bodyPr wrap="none" rtlCol="0">
            <a:spAutoFit/>
          </a:bodyPr>
          <a:lstStyle/>
          <a:p>
            <a:pPr algn="ctr"/>
            <a:r>
              <a:rPr lang="en-US" altLang="zh-CN"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PERT</a:t>
            </a:r>
            <a:r>
              <a:rPr lang="zh-CN" altLang="en-US" sz="2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分析</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network_pert (1)"/>
          <p:cNvPicPr>
            <a:picLocks noChangeAspect="1"/>
          </p:cNvPicPr>
          <p:nvPr/>
        </p:nvPicPr>
        <p:blipFill>
          <a:blip r:embed="rId3"/>
          <a:stretch>
            <a:fillRect/>
          </a:stretch>
        </p:blipFill>
        <p:spPr>
          <a:xfrm>
            <a:off x="1974850" y="1195070"/>
            <a:ext cx="8391525" cy="3638550"/>
          </a:xfrm>
          <a:prstGeom prst="rect">
            <a:avLst/>
          </a:prstGeom>
        </p:spPr>
      </p:pic>
      <p:sp>
        <p:nvSpPr>
          <p:cNvPr id="7" name="文本框 6"/>
          <p:cNvSpPr txBox="1"/>
          <p:nvPr/>
        </p:nvSpPr>
        <p:spPr>
          <a:xfrm>
            <a:off x="1813560" y="5025390"/>
            <a:ext cx="8565515" cy="1337945"/>
          </a:xfrm>
          <a:prstGeom prst="rect">
            <a:avLst/>
          </a:prstGeom>
          <a:noFill/>
        </p:spPr>
        <p:txBody>
          <a:bodyPr wrap="square" rtlCol="0">
            <a:spAutoFit/>
          </a:bodyPr>
          <a:lstStyle/>
          <a:p>
            <a:pPr fontAlgn="auto">
              <a:lnSpc>
                <a:spcPct val="150000"/>
              </a:lnSpc>
            </a:pPr>
            <a:r>
              <a:rPr lang="zh-CN" altLang="en-US">
                <a:latin typeface="微软雅黑" panose="020B0503020204020204" charset="-122"/>
                <a:ea typeface="微软雅黑" panose="020B0503020204020204" charset="-122"/>
                <a:cs typeface="微软雅黑" panose="020B0503020204020204" charset="-122"/>
              </a:rPr>
              <a:t>结论：</a:t>
            </a:r>
          </a:p>
          <a:p>
            <a:pPr fontAlgn="auto">
              <a:lnSpc>
                <a:spcPct val="150000"/>
              </a:lnSpc>
            </a:pPr>
            <a:r>
              <a:rPr lang="zh-CN" altLang="en-US">
                <a:latin typeface="微软雅黑" panose="020B0503020204020204" charset="-122"/>
                <a:ea typeface="微软雅黑" panose="020B0503020204020204" charset="-122"/>
                <a:cs typeface="微软雅黑" panose="020B0503020204020204" charset="-122"/>
              </a:rPr>
              <a:t>• 有 11% 的风险无法满足第 15 周结束的目标日期。</a:t>
            </a:r>
          </a:p>
          <a:p>
            <a:pPr fontAlgn="auto">
              <a:lnSpc>
                <a:spcPct val="150000"/>
              </a:lnSpc>
            </a:pPr>
            <a:r>
              <a:rPr lang="zh-CN" altLang="en-US">
                <a:latin typeface="微软雅黑" panose="020B0503020204020204" charset="-122"/>
                <a:ea typeface="微软雅黑" panose="020B0503020204020204" charset="-122"/>
                <a:cs typeface="微软雅黑" panose="020B0503020204020204" charset="-122"/>
              </a:rPr>
              <a:t>• 有2%的风险在第八周无法结束项目评审。</a:t>
            </a:r>
          </a:p>
        </p:txBody>
      </p:sp>
    </p:spTree>
  </p:cSld>
  <p:clrMapOvr>
    <a:masterClrMapping/>
  </p:clrMapOvr>
  <p:transition advTm="11262"/>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4312886" y="3531765"/>
            <a:ext cx="3566228" cy="700576"/>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在预算及招投标中，软件成本评估有助于制定合理的项目预算，规范招投标行为。</a:t>
            </a:r>
          </a:p>
        </p:txBody>
      </p:sp>
      <p:sp>
        <p:nvSpPr>
          <p:cNvPr id="77" name="文本框 76"/>
          <p:cNvSpPr txBox="1"/>
          <p:nvPr/>
        </p:nvSpPr>
        <p:spPr>
          <a:xfrm>
            <a:off x="4926453" y="2838652"/>
            <a:ext cx="2339102" cy="52322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软件成本估算</a:t>
            </a:r>
          </a:p>
        </p:txBody>
      </p:sp>
      <p:sp>
        <p:nvSpPr>
          <p:cNvPr id="78" name="文本框 77"/>
          <p:cNvSpPr txBox="1"/>
          <p:nvPr/>
        </p:nvSpPr>
        <p:spPr>
          <a:xfrm>
            <a:off x="5127831" y="2040454"/>
            <a:ext cx="2138680" cy="768350"/>
          </a:xfrm>
          <a:prstGeom prst="rect">
            <a:avLst/>
          </a:prstGeom>
          <a:noFill/>
        </p:spPr>
        <p:txBody>
          <a:bodyPr wrap="none" rtlCol="0">
            <a:spAutoFit/>
          </a:bodyPr>
          <a:lstStyle/>
          <a:p>
            <a:pPr algn="ctr"/>
            <a:r>
              <a:rPr lang="en-US" altLang="zh-CN" sz="4400" dirty="0">
                <a:solidFill>
                  <a:schemeClr val="tx1">
                    <a:lumMod val="75000"/>
                    <a:lumOff val="25000"/>
                  </a:schemeClr>
                </a:solidFill>
                <a:latin typeface="汉仪书宋二简" panose="02010609000101010101" pitchFamily="2" charset="-122"/>
                <a:ea typeface="汉仪书宋二简" panose="02010609000101010101" pitchFamily="2" charset="-122"/>
              </a:rPr>
              <a:t>Part 07</a:t>
            </a:r>
            <a:endParaRPr lang="zh-CN" altLang="en-US" sz="4400" dirty="0">
              <a:solidFill>
                <a:schemeClr val="tx1">
                  <a:lumMod val="75000"/>
                  <a:lumOff val="25000"/>
                </a:schemeClr>
              </a:solidFill>
              <a:latin typeface="汉仪书宋二简" panose="02010609000101010101" pitchFamily="2" charset="-122"/>
              <a:ea typeface="汉仪书宋二简" panose="02010609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680"/>
    </mc:Choice>
    <mc:Fallback>
      <p:transition spd="slow" advTm="368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1955814" y="3467100"/>
            <a:ext cx="8266392" cy="1060450"/>
          </a:xfrm>
          <a:prstGeom prst="rect">
            <a:avLst/>
          </a:prstGeom>
          <a:noFill/>
        </p:spPr>
        <p:txBody>
          <a:bodyPr wrap="square" rtlCol="0">
            <a:spAutoFit/>
          </a:bodyPr>
          <a:lstStyle/>
          <a:p>
            <a:pPr algn="ctr">
              <a:lnSpc>
                <a:spcPct val="150000"/>
              </a:lnSpc>
            </a:pPr>
            <a:r>
              <a:rPr lang="zh-CN" altLang="en-US" sz="1400" dirty="0">
                <a:effectLst/>
                <a:latin typeface="Adobe 宋体 Std L" panose="02020300000000000000" pitchFamily="18" charset="-122"/>
                <a:ea typeface="Adobe 宋体 Std L" panose="02020300000000000000" pitchFamily="18" charset="-122"/>
                <a:sym typeface="+mn-ea"/>
              </a:rPr>
              <a:t>在高等教育中，实验课程常常面临着实体教学不足、实验设备维护成本高等问题，为了深入推进信息技术与高等教育实验教学的深度融合，加强高等教育实验教学优质资源建设与应用，虚拟仿真实验教学平台的建设十分关键。</a:t>
            </a:r>
            <a:endParaRPr lang="zh-CN" altLang="en-US" sz="140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
        <p:nvSpPr>
          <p:cNvPr id="77" name="文本框 76"/>
          <p:cNvSpPr txBox="1"/>
          <p:nvPr/>
        </p:nvSpPr>
        <p:spPr>
          <a:xfrm>
            <a:off x="5289550" y="2838652"/>
            <a:ext cx="1612900" cy="52197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项目简介</a:t>
            </a:r>
            <a:endParaRPr lang="zh-CN" altLang="en-US" sz="28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78" name="文本框 77"/>
          <p:cNvSpPr txBox="1"/>
          <p:nvPr/>
        </p:nvSpPr>
        <p:spPr>
          <a:xfrm>
            <a:off x="5148647" y="2040454"/>
            <a:ext cx="2097048" cy="769441"/>
          </a:xfrm>
          <a:prstGeom prst="rect">
            <a:avLst/>
          </a:prstGeom>
          <a:noFill/>
        </p:spPr>
        <p:txBody>
          <a:bodyPr wrap="none" rtlCol="0">
            <a:spAutoFit/>
          </a:bodyPr>
          <a:lstStyle/>
          <a:p>
            <a:pPr algn="ctr"/>
            <a:r>
              <a:rPr lang="en-US" altLang="zh-CN" sz="4400">
                <a:solidFill>
                  <a:schemeClr val="tx1">
                    <a:lumMod val="75000"/>
                    <a:lumOff val="25000"/>
                  </a:schemeClr>
                </a:solidFill>
                <a:latin typeface="汉仪书宋二简" panose="02010609000101010101" pitchFamily="2" charset="-122"/>
                <a:ea typeface="汉仪书宋二简" panose="02010609000101010101" pitchFamily="2" charset="-122"/>
              </a:rPr>
              <a:t>Part 01</a:t>
            </a:r>
            <a:endParaRPr lang="zh-CN" altLang="en-US" sz="4400">
              <a:solidFill>
                <a:schemeClr val="tx1">
                  <a:lumMod val="75000"/>
                  <a:lumOff val="25000"/>
                </a:schemeClr>
              </a:solidFill>
              <a:latin typeface="汉仪书宋二简" panose="02010609000101010101" pitchFamily="2" charset="-122"/>
              <a:ea typeface="汉仪书宋二简" panose="02010609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496"/>
    </mc:Choice>
    <mc:Fallback>
      <p:transition spd="slow" advTm="149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r>
              <a:rPr lang="en-US" altLang="zh-CN" sz="1800" kern="100" dirty="0">
                <a:effectLst/>
                <a:latin typeface="Adobe 宋体 Std L" panose="02020300000000000000" pitchFamily="18" charset="-122"/>
                <a:ea typeface="等线" panose="02010600030101010101" charset="-122"/>
                <a:cs typeface="Times New Roman" panose="02020603050405020304" pitchFamily="18" charset="0"/>
              </a:rPr>
              <a:t>NESMA</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提供了三种类型的功能点估算方法，分别是：</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79400" algn="l">
              <a:lnSpc>
                <a:spcPct val="115000"/>
              </a:lnSpc>
            </a:pPr>
            <a:r>
              <a:rPr lang="en-US" altLang="zh-CN" sz="1800" kern="100" dirty="0">
                <a:effectLst/>
                <a:latin typeface="Adobe 宋体 Std L" panose="02020300000000000000" pitchFamily="18" charset="-122"/>
                <a:ea typeface="等线" panose="02010600030101010101" charset="-122"/>
                <a:cs typeface="Times New Roman" panose="02020603050405020304" pitchFamily="18" charset="0"/>
              </a:rPr>
              <a:t>1) </a:t>
            </a:r>
            <a:r>
              <a:rPr lang="zh-CN" altLang="zh-CN" sz="1800" b="1" kern="100" dirty="0">
                <a:effectLst/>
                <a:latin typeface="等线" panose="02010600030101010101" charset="-122"/>
                <a:ea typeface="Adobe 宋体 Std L" panose="02020300000000000000" pitchFamily="18" charset="-122"/>
                <a:cs typeface="Times New Roman" panose="02020603050405020304" pitchFamily="18" charset="0"/>
              </a:rPr>
              <a:t>指示法：</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一般用于计划阶段，因为此阶段需求文件多不完善，故而只需关注逻辑文件即可。</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79400" algn="l">
              <a:lnSpc>
                <a:spcPct val="115000"/>
              </a:lnSpc>
            </a:pPr>
            <a:r>
              <a:rPr lang="en-US" altLang="zh-CN" sz="1800" kern="100" dirty="0">
                <a:effectLst/>
                <a:latin typeface="Adobe 宋体 Std L" panose="02020300000000000000" pitchFamily="18" charset="-122"/>
                <a:ea typeface="等线" panose="02010600030101010101" charset="-122"/>
                <a:cs typeface="Times New Roman" panose="02020603050405020304" pitchFamily="18" charset="0"/>
              </a:rPr>
              <a:t>2) </a:t>
            </a:r>
            <a:r>
              <a:rPr lang="zh-CN" altLang="zh-CN" sz="1800" b="1" kern="100" dirty="0">
                <a:effectLst/>
                <a:latin typeface="等线" panose="02010600030101010101" charset="-122"/>
                <a:ea typeface="Adobe 宋体 Std L" panose="02020300000000000000" pitchFamily="18" charset="-122"/>
                <a:cs typeface="Times New Roman" panose="02020603050405020304" pitchFamily="18" charset="0"/>
              </a:rPr>
              <a:t>估算法：</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一般用于执行阶段，此时需求文件较为完善，故需要关注逻辑文件和相应的操作；</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79400" algn="l">
              <a:lnSpc>
                <a:spcPct val="115000"/>
              </a:lnSpc>
            </a:pPr>
            <a:r>
              <a:rPr lang="en-US" altLang="zh-CN" sz="1800" kern="100" dirty="0">
                <a:effectLst/>
                <a:latin typeface="Adobe 宋体 Std L" panose="02020300000000000000" pitchFamily="18" charset="-122"/>
                <a:ea typeface="等线" panose="02010600030101010101" charset="-122"/>
                <a:cs typeface="Times New Roman" panose="02020603050405020304" pitchFamily="18" charset="0"/>
              </a:rPr>
              <a:t>3) </a:t>
            </a:r>
            <a:r>
              <a:rPr lang="zh-CN" altLang="zh-CN" sz="1800" b="1" kern="100" dirty="0">
                <a:effectLst/>
                <a:latin typeface="等线" panose="02010600030101010101" charset="-122"/>
                <a:ea typeface="Adobe 宋体 Std L" panose="02020300000000000000" pitchFamily="18" charset="-122"/>
                <a:cs typeface="Times New Roman" panose="02020603050405020304" pitchFamily="18" charset="0"/>
              </a:rPr>
              <a:t>详细法：</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主要用于详细设计完成后评估阶段，此时功能需求非常详细，可关注逻辑文件、相应操作和复杂度。</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79400" algn="l">
              <a:lnSpc>
                <a:spcPct val="115000"/>
              </a:lnSpc>
            </a:pP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在这里，我们使用</a:t>
            </a:r>
            <a:r>
              <a:rPr lang="zh-CN" altLang="zh-CN" sz="1800" b="1" kern="100" dirty="0">
                <a:effectLst/>
                <a:latin typeface="等线" panose="02010600030101010101" charset="-122"/>
                <a:ea typeface="Adobe 宋体 Std L" panose="02020300000000000000" pitchFamily="18" charset="-122"/>
                <a:cs typeface="Times New Roman" panose="02020603050405020304" pitchFamily="18" charset="0"/>
              </a:rPr>
              <a:t>详细法</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485900" y="2302066"/>
            <a:ext cx="2609850" cy="1446550"/>
          </a:xfrm>
          <a:prstGeom prst="rect">
            <a:avLst/>
          </a:prstGeom>
          <a:noFill/>
        </p:spPr>
        <p:txBody>
          <a:bodyPr wrap="square" rtlCol="0">
            <a:spAutoFit/>
          </a:bodyPr>
          <a:lstStyle/>
          <a:p>
            <a:pPr algn="ctr"/>
            <a:r>
              <a:rPr lang="en-US" altLang="zh-CN" sz="8800" b="1" dirty="0">
                <a:solidFill>
                  <a:schemeClr val="bg1"/>
                </a:solidFill>
                <a:latin typeface="汉仪书宋二简" panose="02010609000101010101" pitchFamily="2" charset="-122"/>
                <a:ea typeface="汉仪书宋二简" panose="02010609000101010101" pitchFamily="2" charset="-122"/>
              </a:rPr>
              <a:t>97%</a:t>
            </a:r>
            <a:endParaRPr lang="zh-CN" altLang="en-US" sz="8800" b="1">
              <a:solidFill>
                <a:schemeClr val="bg1"/>
              </a:solidFill>
              <a:latin typeface="汉仪书宋二简" panose="02010609000101010101" pitchFamily="2" charset="-122"/>
              <a:ea typeface="汉仪书宋二简" panose="02010609000101010101" pitchFamily="2" charset="-122"/>
            </a:endParaRPr>
          </a:p>
        </p:txBody>
      </p:sp>
      <p:sp>
        <p:nvSpPr>
          <p:cNvPr id="35" name="文本框 34"/>
          <p:cNvSpPr txBox="1"/>
          <p:nvPr/>
        </p:nvSpPr>
        <p:spPr>
          <a:xfrm>
            <a:off x="796636" y="1091303"/>
            <a:ext cx="10151697" cy="1980863"/>
          </a:xfrm>
          <a:prstGeom prst="rect">
            <a:avLst/>
          </a:prstGeom>
          <a:noFill/>
        </p:spPr>
        <p:txBody>
          <a:bodyPr wrap="square">
            <a:spAutoFit/>
          </a:bodyPr>
          <a:lstStyle/>
          <a:p>
            <a:pPr indent="279400" algn="l">
              <a:lnSpc>
                <a:spcPct val="150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主流的功能点分析方法有：</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IFPUG</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NESMA</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COSMIC</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IFPUG</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面临的问题是估算成本较高，相关数据表明，超过</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90%</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的大型项目因考虑到估算成本而不使用传统的功能点方法进行估算。</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COSMIC</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遇到的问题是，与</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IFPUG</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类似，估算成本较高；只关注数据移动，数据移动可能无法完全代表计算复杂度。</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因此，我们使用</a:t>
            </a:r>
            <a:r>
              <a:rPr lang="en-US" altLang="zh-CN" sz="1400" b="1" kern="100" dirty="0">
                <a:effectLst/>
                <a:latin typeface="宋体" panose="02010600030101010101" pitchFamily="2" charset="-122"/>
                <a:ea typeface="宋体" panose="02010600030101010101" pitchFamily="2" charset="-122"/>
                <a:cs typeface="Times New Roman" panose="02020603050405020304" pitchFamily="18" charset="0"/>
              </a:rPr>
              <a:t>NESMA</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功能点方法来估算软件规模，具体可以参阅《软件工程</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——NESMA</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功能规模测量方法版本</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2.1——</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使用功能点分析的定义和统计准则》（</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ISO/IEC 24570:2005</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p>
        </p:txBody>
      </p:sp>
      <p:sp>
        <p:nvSpPr>
          <p:cNvPr id="36" name="文本框 35"/>
          <p:cNvSpPr txBox="1"/>
          <p:nvPr/>
        </p:nvSpPr>
        <p:spPr>
          <a:xfrm>
            <a:off x="729944" y="3124687"/>
            <a:ext cx="10238144" cy="1980863"/>
          </a:xfrm>
          <a:prstGeom prst="rect">
            <a:avLst/>
          </a:prstGeom>
          <a:noFill/>
        </p:spPr>
        <p:txBody>
          <a:bodyPr wrap="square">
            <a:spAutoFit/>
          </a:bodyPr>
          <a:lstStyle/>
          <a:p>
            <a:pPr indent="279400" algn="l">
              <a:lnSpc>
                <a:spcPct val="150000"/>
              </a:lnSpc>
            </a:pP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NESMA</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提供了三种类型的功能点估算方法，分别是：</a:t>
            </a:r>
          </a:p>
          <a:p>
            <a:pPr indent="279400" algn="l">
              <a:lnSpc>
                <a:spcPct val="150000"/>
              </a:lnSpc>
            </a:pP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1) </a:t>
            </a:r>
            <a:r>
              <a:rPr lang="zh-CN" altLang="zh-CN" sz="1400" b="1" kern="100" dirty="0">
                <a:effectLst/>
                <a:latin typeface="宋体" panose="02010600030101010101" pitchFamily="2" charset="-122"/>
                <a:ea typeface="宋体" panose="02010600030101010101" pitchFamily="2" charset="-122"/>
                <a:cs typeface="Times New Roman" panose="02020603050405020304" pitchFamily="18" charset="0"/>
              </a:rPr>
              <a:t>指示法：</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一般用于计划阶段，因为此阶段需求文件多不完善，故而只需关注逻辑文件即可。</a:t>
            </a:r>
          </a:p>
          <a:p>
            <a:pPr indent="279400" algn="l">
              <a:lnSpc>
                <a:spcPct val="150000"/>
              </a:lnSpc>
            </a:pP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2) </a:t>
            </a:r>
            <a:r>
              <a:rPr lang="zh-CN" altLang="zh-CN" sz="1400" b="1" kern="100" dirty="0">
                <a:effectLst/>
                <a:latin typeface="宋体" panose="02010600030101010101" pitchFamily="2" charset="-122"/>
                <a:ea typeface="宋体" panose="02010600030101010101" pitchFamily="2" charset="-122"/>
                <a:cs typeface="Times New Roman" panose="02020603050405020304" pitchFamily="18" charset="0"/>
              </a:rPr>
              <a:t>估算法：</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一般用于执行阶段，此时需求文件较为完善，故需要关注逻辑文件和相应的操作；</a:t>
            </a:r>
          </a:p>
          <a:p>
            <a:pPr indent="279400" algn="l">
              <a:lnSpc>
                <a:spcPct val="150000"/>
              </a:lnSpc>
            </a:pP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3) </a:t>
            </a:r>
            <a:r>
              <a:rPr lang="zh-CN" altLang="zh-CN" sz="1400" b="1" kern="100" dirty="0">
                <a:effectLst/>
                <a:latin typeface="宋体" panose="02010600030101010101" pitchFamily="2" charset="-122"/>
                <a:ea typeface="宋体" panose="02010600030101010101" pitchFamily="2" charset="-122"/>
                <a:cs typeface="Times New Roman" panose="02020603050405020304" pitchFamily="18" charset="0"/>
              </a:rPr>
              <a:t>详细法：</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主要用于详细设计完成后评估阶段，此时功能需求非常详细，可关注逻辑文件、相应操作和复杂度。</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endPar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我们使用</a:t>
            </a:r>
            <a:r>
              <a:rPr lang="zh-CN" altLang="zh-CN" sz="1400" b="1" kern="100" dirty="0">
                <a:effectLst/>
                <a:latin typeface="宋体" panose="02010600030101010101" pitchFamily="2" charset="-122"/>
                <a:ea typeface="宋体" panose="02010600030101010101" pitchFamily="2" charset="-122"/>
                <a:cs typeface="Times New Roman" panose="02020603050405020304" pitchFamily="18" charset="0"/>
              </a:rPr>
              <a:t>详细法</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p>
        </p:txBody>
      </p:sp>
      <p:sp>
        <p:nvSpPr>
          <p:cNvPr id="37" name="文本框 36"/>
          <p:cNvSpPr txBox="1"/>
          <p:nvPr/>
        </p:nvSpPr>
        <p:spPr>
          <a:xfrm>
            <a:off x="1144496" y="550255"/>
            <a:ext cx="203132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软件规模估算</a:t>
            </a:r>
          </a:p>
        </p:txBody>
      </p:sp>
    </p:spTree>
  </p:cSld>
  <p:clrMapOvr>
    <a:masterClrMapping/>
  </p:clrMapOvr>
  <mc:AlternateContent xmlns:mc="http://schemas.openxmlformats.org/markup-compatibility/2006">
    <mc:Choice xmlns:p14="http://schemas.microsoft.com/office/powerpoint/2010/main" Requires="p14">
      <p:transition spd="slow" p14:dur="2000" advTm="7983"/>
    </mc:Choice>
    <mc:Fallback>
      <p:transition spd="slow" advTm="798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88588"/>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r>
              <a:rPr lang="en-US" altLang="zh-CN" sz="1800" kern="100" dirty="0">
                <a:effectLst/>
                <a:latin typeface="Adobe 宋体 Std L" panose="02020300000000000000" pitchFamily="18" charset="-122"/>
                <a:ea typeface="等线" panose="02010600030101010101" charset="-122"/>
                <a:cs typeface="Times New Roman" panose="02020603050405020304" pitchFamily="18" charset="0"/>
              </a:rPr>
              <a:t>NESMA</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提供了三种类型的功能点估算方法，分别是：</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79400" algn="l">
              <a:lnSpc>
                <a:spcPct val="115000"/>
              </a:lnSpc>
            </a:pPr>
            <a:r>
              <a:rPr lang="en-US" altLang="zh-CN" sz="1800" kern="100" dirty="0">
                <a:effectLst/>
                <a:latin typeface="Adobe 宋体 Std L" panose="02020300000000000000" pitchFamily="18" charset="-122"/>
                <a:ea typeface="等线" panose="02010600030101010101" charset="-122"/>
                <a:cs typeface="Times New Roman" panose="02020603050405020304" pitchFamily="18" charset="0"/>
              </a:rPr>
              <a:t>1) </a:t>
            </a:r>
            <a:r>
              <a:rPr lang="zh-CN" altLang="zh-CN" sz="1800" b="1" kern="100" dirty="0">
                <a:effectLst/>
                <a:latin typeface="等线" panose="02010600030101010101" charset="-122"/>
                <a:ea typeface="Adobe 宋体 Std L" panose="02020300000000000000" pitchFamily="18" charset="-122"/>
                <a:cs typeface="Times New Roman" panose="02020603050405020304" pitchFamily="18" charset="0"/>
              </a:rPr>
              <a:t>指示法：</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一般用于计划阶段，因为此阶段需求文件多不完善，故而只需关注逻辑文件即可。</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79400" algn="l">
              <a:lnSpc>
                <a:spcPct val="115000"/>
              </a:lnSpc>
            </a:pPr>
            <a:r>
              <a:rPr lang="en-US" altLang="zh-CN" sz="1800" kern="100" dirty="0">
                <a:effectLst/>
                <a:latin typeface="Adobe 宋体 Std L" panose="02020300000000000000" pitchFamily="18" charset="-122"/>
                <a:ea typeface="等线" panose="02010600030101010101" charset="-122"/>
                <a:cs typeface="Times New Roman" panose="02020603050405020304" pitchFamily="18" charset="0"/>
              </a:rPr>
              <a:t>2) </a:t>
            </a:r>
            <a:r>
              <a:rPr lang="zh-CN" altLang="zh-CN" sz="1800" b="1" kern="100" dirty="0">
                <a:effectLst/>
                <a:latin typeface="等线" panose="02010600030101010101" charset="-122"/>
                <a:ea typeface="Adobe 宋体 Std L" panose="02020300000000000000" pitchFamily="18" charset="-122"/>
                <a:cs typeface="Times New Roman" panose="02020603050405020304" pitchFamily="18" charset="0"/>
              </a:rPr>
              <a:t>估算法：</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一般用于执行阶段，此时需求文件较为完善，故需要关注逻辑文件和相应的操作；</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79400" algn="l">
              <a:lnSpc>
                <a:spcPct val="115000"/>
              </a:lnSpc>
            </a:pPr>
            <a:r>
              <a:rPr lang="en-US" altLang="zh-CN" sz="1800" kern="100" dirty="0">
                <a:effectLst/>
                <a:latin typeface="Adobe 宋体 Std L" panose="02020300000000000000" pitchFamily="18" charset="-122"/>
                <a:ea typeface="等线" panose="02010600030101010101" charset="-122"/>
                <a:cs typeface="Times New Roman" panose="02020603050405020304" pitchFamily="18" charset="0"/>
              </a:rPr>
              <a:t>3) </a:t>
            </a:r>
            <a:r>
              <a:rPr lang="zh-CN" altLang="zh-CN" sz="1800" b="1" kern="100" dirty="0">
                <a:effectLst/>
                <a:latin typeface="等线" panose="02010600030101010101" charset="-122"/>
                <a:ea typeface="Adobe 宋体 Std L" panose="02020300000000000000" pitchFamily="18" charset="-122"/>
                <a:cs typeface="Times New Roman" panose="02020603050405020304" pitchFamily="18" charset="0"/>
              </a:rPr>
              <a:t>详细法：</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主要用于详细设计完成后评估阶段，此时功能需求非常详细，可关注逻辑文件、相应操作和复杂度。</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79400" algn="l">
              <a:lnSpc>
                <a:spcPct val="115000"/>
              </a:lnSpc>
            </a:pP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在这里，我们使用</a:t>
            </a:r>
            <a:r>
              <a:rPr lang="zh-CN" altLang="zh-CN" sz="1800" b="1" kern="100" dirty="0">
                <a:effectLst/>
                <a:latin typeface="等线" panose="02010600030101010101" charset="-122"/>
                <a:ea typeface="Adobe 宋体 Std L" panose="02020300000000000000" pitchFamily="18" charset="-122"/>
                <a:cs typeface="Times New Roman" panose="02020603050405020304" pitchFamily="18" charset="0"/>
              </a:rPr>
              <a:t>详细法</a:t>
            </a:r>
            <a:r>
              <a:rPr lang="zh-CN" altLang="zh-CN" sz="1800" kern="100" dirty="0">
                <a:effectLst/>
                <a:latin typeface="等线" panose="02010600030101010101" charset="-122"/>
                <a:ea typeface="Adobe 宋体 Std L" panose="02020300000000000000" pitchFamily="18" charset="-122"/>
                <a:cs typeface="Times New Roman" panose="02020603050405020304" pitchFamily="18" charset="0"/>
              </a:rPr>
              <a:t>。</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8" descr="Generated"/>
          <p:cNvPicPr/>
          <p:nvPr/>
        </p:nvPicPr>
        <p:blipFill>
          <a:blip r:embed="rId3"/>
          <a:stretch>
            <a:fillRect/>
          </a:stretch>
        </p:blipFill>
        <p:spPr>
          <a:xfrm>
            <a:off x="689430" y="1177039"/>
            <a:ext cx="3232456" cy="1676400"/>
          </a:xfrm>
          <a:prstGeom prst="rect">
            <a:avLst/>
          </a:prstGeom>
        </p:spPr>
      </p:pic>
      <p:pic>
        <p:nvPicPr>
          <p:cNvPr id="32" name="Picture 29" descr="Generated"/>
          <p:cNvPicPr/>
          <p:nvPr/>
        </p:nvPicPr>
        <p:blipFill>
          <a:blip r:embed="rId4"/>
          <a:stretch>
            <a:fillRect/>
          </a:stretch>
        </p:blipFill>
        <p:spPr>
          <a:xfrm>
            <a:off x="4289600" y="1007577"/>
            <a:ext cx="4001495" cy="1676401"/>
          </a:xfrm>
          <a:prstGeom prst="rect">
            <a:avLst/>
          </a:prstGeom>
        </p:spPr>
      </p:pic>
      <p:pic>
        <p:nvPicPr>
          <p:cNvPr id="34" name="Picture 30" descr="Generated"/>
          <p:cNvPicPr/>
          <p:nvPr/>
        </p:nvPicPr>
        <p:blipFill>
          <a:blip r:embed="rId5"/>
          <a:stretch>
            <a:fillRect/>
          </a:stretch>
        </p:blipFill>
        <p:spPr>
          <a:xfrm>
            <a:off x="863550" y="3332019"/>
            <a:ext cx="3232456" cy="2031378"/>
          </a:xfrm>
          <a:prstGeom prst="rect">
            <a:avLst/>
          </a:prstGeom>
        </p:spPr>
      </p:pic>
      <p:pic>
        <p:nvPicPr>
          <p:cNvPr id="37" name="Picture 31" descr="Generated"/>
          <p:cNvPicPr/>
          <p:nvPr/>
        </p:nvPicPr>
        <p:blipFill>
          <a:blip r:embed="rId6"/>
          <a:stretch>
            <a:fillRect/>
          </a:stretch>
        </p:blipFill>
        <p:spPr>
          <a:xfrm>
            <a:off x="4289600" y="3332019"/>
            <a:ext cx="3284962" cy="1866465"/>
          </a:xfrm>
          <a:prstGeom prst="rect">
            <a:avLst/>
          </a:prstGeom>
        </p:spPr>
      </p:pic>
      <p:pic>
        <p:nvPicPr>
          <p:cNvPr id="38" name="Picture 32" descr="Generated"/>
          <p:cNvPicPr/>
          <p:nvPr/>
        </p:nvPicPr>
        <p:blipFill>
          <a:blip r:embed="rId7"/>
          <a:stretch>
            <a:fillRect/>
          </a:stretch>
        </p:blipFill>
        <p:spPr>
          <a:xfrm>
            <a:off x="8132618" y="782782"/>
            <a:ext cx="3369951" cy="1901195"/>
          </a:xfrm>
          <a:prstGeom prst="rect">
            <a:avLst/>
          </a:prstGeom>
        </p:spPr>
      </p:pic>
      <p:pic>
        <p:nvPicPr>
          <p:cNvPr id="41" name="Picture 33" descr="Generated"/>
          <p:cNvPicPr/>
          <p:nvPr/>
        </p:nvPicPr>
        <p:blipFill>
          <a:blip r:embed="rId8"/>
          <a:stretch>
            <a:fillRect/>
          </a:stretch>
        </p:blipFill>
        <p:spPr>
          <a:xfrm>
            <a:off x="7748341" y="3158334"/>
            <a:ext cx="3709027" cy="2031378"/>
          </a:xfrm>
          <a:prstGeom prst="rect">
            <a:avLst/>
          </a:prstGeom>
        </p:spPr>
      </p:pic>
      <p:sp>
        <p:nvSpPr>
          <p:cNvPr id="42" name="文本框 41"/>
          <p:cNvSpPr txBox="1"/>
          <p:nvPr/>
        </p:nvSpPr>
        <p:spPr>
          <a:xfrm>
            <a:off x="1144496" y="550255"/>
            <a:ext cx="203132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软件规模估算</a:t>
            </a:r>
          </a:p>
        </p:txBody>
      </p:sp>
    </p:spTree>
  </p:cSld>
  <p:clrMapOvr>
    <a:masterClrMapping/>
  </p:clrMapOvr>
  <mc:AlternateContent xmlns:mc="http://schemas.openxmlformats.org/markup-compatibility/2006">
    <mc:Choice xmlns:p14="http://schemas.microsoft.com/office/powerpoint/2010/main" Requires="p14">
      <p:transition spd="slow" p14:dur="2000" advTm="1654"/>
    </mc:Choice>
    <mc:Fallback>
      <p:transition spd="slow" advTm="165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5807" y="41107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44496" y="550255"/>
            <a:ext cx="203132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软件规模估算</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7732728" y="1136010"/>
            <a:ext cx="2436508" cy="1815882"/>
          </a:xfrm>
          <a:prstGeom prst="rect">
            <a:avLst/>
          </a:prstGeom>
          <a:noFill/>
        </p:spPr>
        <p:txBody>
          <a:bodyPr wrap="square">
            <a:spAutoFit/>
          </a:bodyPr>
          <a:lstStyle/>
          <a:p>
            <a:pPr marL="285750" indent="-285750">
              <a:buFont typeface="Arial" panose="020B0604020202020204" pitchFamily="34" charset="0"/>
              <a:buChar char="•"/>
            </a:pPr>
            <a:r>
              <a:rPr lang="zh-CN" altLang="en-US" sz="1400" b="1" dirty="0">
                <a:effectLst/>
                <a:latin typeface="宋体" panose="02010600030101010101" pitchFamily="2" charset="-122"/>
                <a:ea typeface="宋体" panose="02010600030101010101" pitchFamily="2" charset="-122"/>
                <a:cs typeface="Times New Roman" panose="02020603050405020304" pitchFamily="18" charset="0"/>
              </a:rPr>
              <a:t>外部输出</a:t>
            </a:r>
            <a:r>
              <a:rPr lang="en-US" altLang="zh-CN" sz="1400" b="1" dirty="0">
                <a:effectLst/>
                <a:latin typeface="宋体" panose="02010600030101010101" pitchFamily="2" charset="-122"/>
                <a:ea typeface="宋体" panose="02010600030101010101" pitchFamily="2" charset="-122"/>
                <a:cs typeface="Times New Roman" panose="02020603050405020304" pitchFamily="18" charset="0"/>
              </a:rPr>
              <a:t>EO</a:t>
            </a:r>
            <a:r>
              <a:rPr lang="zh-CN" altLang="en-US" sz="1400" b="1"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400" b="1" dirty="0">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sz="1400" b="1" dirty="0">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sz="1400" b="1" dirty="0">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sz="1400" b="1" dirty="0">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400" b="1" dirty="0">
                <a:latin typeface="宋体" panose="02010600030101010101" pitchFamily="2" charset="-122"/>
                <a:ea typeface="宋体" panose="02010600030101010101" pitchFamily="2" charset="-122"/>
                <a:cs typeface="Times New Roman" panose="02020603050405020304" pitchFamily="18" charset="0"/>
              </a:rPr>
              <a:t>外部查询</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EQ</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a:t>
            </a: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35" name="文本框 34"/>
          <p:cNvSpPr txBox="1"/>
          <p:nvPr/>
        </p:nvSpPr>
        <p:spPr>
          <a:xfrm>
            <a:off x="1430989" y="1216695"/>
            <a:ext cx="2436508" cy="523220"/>
          </a:xfrm>
          <a:prstGeom prst="rect">
            <a:avLst/>
          </a:prstGeom>
          <a:noFill/>
        </p:spPr>
        <p:txBody>
          <a:bodyPr wrap="square">
            <a:spAutoFit/>
          </a:bodyPr>
          <a:lstStyle/>
          <a:p>
            <a:pPr marL="285750" indent="-285750">
              <a:buFont typeface="Arial" panose="020B0604020202020204" pitchFamily="34" charset="0"/>
              <a:buChar char="•"/>
            </a:pPr>
            <a:r>
              <a:rPr lang="zh-CN" altLang="en-US" sz="1400" b="1" dirty="0">
                <a:effectLst/>
                <a:latin typeface="宋体" panose="02010600030101010101" pitchFamily="2" charset="-122"/>
                <a:ea typeface="宋体" panose="02010600030101010101" pitchFamily="2" charset="-122"/>
                <a:cs typeface="Times New Roman" panose="02020603050405020304" pitchFamily="18" charset="0"/>
              </a:rPr>
              <a:t>内部逻辑文件</a:t>
            </a:r>
            <a:r>
              <a:rPr lang="en-US" altLang="zh-CN" sz="1400" b="1" dirty="0">
                <a:effectLst/>
                <a:latin typeface="宋体" panose="02010600030101010101" pitchFamily="2" charset="-122"/>
                <a:ea typeface="宋体" panose="02010600030101010101" pitchFamily="2" charset="-122"/>
                <a:cs typeface="Times New Roman" panose="02020603050405020304" pitchFamily="18" charset="0"/>
              </a:rPr>
              <a:t>ILF</a:t>
            </a:r>
            <a:r>
              <a:rPr lang="zh-CN" altLang="zh-CN" sz="1400" b="1" dirty="0">
                <a:effectLst/>
                <a:latin typeface="宋体" panose="02010600030101010101" pitchFamily="2" charset="-122"/>
                <a:ea typeface="宋体" panose="02010600030101010101" pitchFamily="2" charset="-122"/>
                <a:cs typeface="Times New Roman" panose="02020603050405020304" pitchFamily="18" charset="0"/>
              </a:rPr>
              <a:t>为空</a:t>
            </a:r>
            <a:endParaRPr lang="en-US" altLang="zh-CN" sz="1400" b="1" dirty="0">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400" b="1" dirty="0">
                <a:latin typeface="宋体" panose="02010600030101010101" pitchFamily="2" charset="-122"/>
                <a:ea typeface="宋体" panose="02010600030101010101" pitchFamily="2" charset="-122"/>
                <a:cs typeface="Times New Roman" panose="02020603050405020304" pitchFamily="18" charset="0"/>
              </a:rPr>
              <a:t>外部逻辑文件</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EIF</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a:t>
            </a: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6" name="表格 5"/>
          <p:cNvGraphicFramePr>
            <a:graphicFrameLocks noGrp="1"/>
          </p:cNvGraphicFramePr>
          <p:nvPr/>
        </p:nvGraphicFramePr>
        <p:xfrm>
          <a:off x="7318445" y="1576329"/>
          <a:ext cx="4394889" cy="735584"/>
        </p:xfrm>
        <a:graphic>
          <a:graphicData uri="http://schemas.openxmlformats.org/drawingml/2006/table">
            <a:tbl>
              <a:tblPr>
                <a:tableStyleId>{5C22544A-7EE6-4342-B048-85BDC9FD1C3A}</a:tableStyleId>
              </a:tblPr>
              <a:tblGrid>
                <a:gridCol w="840321">
                  <a:extLst>
                    <a:ext uri="{9D8B030D-6E8A-4147-A177-3AD203B41FA5}">
                      <a16:colId xmlns:a16="http://schemas.microsoft.com/office/drawing/2014/main" val="20000"/>
                    </a:ext>
                  </a:extLst>
                </a:gridCol>
                <a:gridCol w="3554568">
                  <a:extLst>
                    <a:ext uri="{9D8B030D-6E8A-4147-A177-3AD203B41FA5}">
                      <a16:colId xmlns:a16="http://schemas.microsoft.com/office/drawing/2014/main" val="20001"/>
                    </a:ext>
                  </a:extLst>
                </a:gridCol>
              </a:tblGrid>
              <a:tr h="317500">
                <a:tc>
                  <a:txBody>
                    <a:bodyPr/>
                    <a:lstStyle/>
                    <a:p>
                      <a:pPr indent="279400" algn="l">
                        <a:lnSpc>
                          <a:spcPct val="115000"/>
                        </a:lnSpc>
                      </a:pPr>
                      <a:r>
                        <a:rPr lang="en-US" sz="1100" kern="100">
                          <a:effectLst/>
                          <a:latin typeface="宋体" panose="02010600030101010101" pitchFamily="2" charset="-122"/>
                          <a:ea typeface="宋体" panose="02010600030101010101" pitchFamily="2" charset="-122"/>
                        </a:rPr>
                        <a:t>1</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279400" algn="l">
                        <a:lnSpc>
                          <a:spcPct val="115000"/>
                        </a:lnSpc>
                      </a:pPr>
                      <a:r>
                        <a:rPr lang="zh-CN" sz="1100" kern="100" dirty="0">
                          <a:effectLst/>
                          <a:latin typeface="宋体" panose="02010600030101010101" pitchFamily="2" charset="-122"/>
                          <a:ea typeface="宋体" panose="02010600030101010101" pitchFamily="2" charset="-122"/>
                        </a:rPr>
                        <a:t>根据服务器返回值在班级成绩页面展示班级成绩</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7500">
                <a:tc>
                  <a:txBody>
                    <a:bodyPr/>
                    <a:lstStyle/>
                    <a:p>
                      <a:pPr indent="279400" algn="l">
                        <a:lnSpc>
                          <a:spcPct val="115000"/>
                        </a:lnSpc>
                      </a:pPr>
                      <a:r>
                        <a:rPr lang="en-US" sz="1100" kern="100" dirty="0">
                          <a:effectLst/>
                          <a:latin typeface="宋体" panose="02010600030101010101" pitchFamily="2" charset="-122"/>
                          <a:ea typeface="宋体" panose="02010600030101010101" pitchFamily="2" charset="-122"/>
                        </a:rPr>
                        <a:t>2</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279400" algn="l">
                        <a:lnSpc>
                          <a:spcPct val="115000"/>
                        </a:lnSpc>
                      </a:pPr>
                      <a:r>
                        <a:rPr lang="zh-CN" sz="1100" kern="100" dirty="0">
                          <a:effectLst/>
                          <a:latin typeface="宋体" panose="02010600030101010101" pitchFamily="2" charset="-122"/>
                          <a:ea typeface="宋体" panose="02010600030101010101" pitchFamily="2" charset="-122"/>
                        </a:rPr>
                        <a:t>根据服务器返回值在新增班级页面中展示已经可选择教师、助教信息</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7" name="表格 6"/>
          <p:cNvGraphicFramePr>
            <a:graphicFrameLocks noGrp="1"/>
          </p:cNvGraphicFramePr>
          <p:nvPr/>
        </p:nvGraphicFramePr>
        <p:xfrm>
          <a:off x="7442771" y="2974336"/>
          <a:ext cx="3745489" cy="3143504"/>
        </p:xfrm>
        <a:graphic>
          <a:graphicData uri="http://schemas.openxmlformats.org/drawingml/2006/table">
            <a:tbl>
              <a:tblPr>
                <a:tableStyleId>{5C22544A-7EE6-4342-B048-85BDC9FD1C3A}</a:tableStyleId>
              </a:tblPr>
              <a:tblGrid>
                <a:gridCol w="892769">
                  <a:extLst>
                    <a:ext uri="{9D8B030D-6E8A-4147-A177-3AD203B41FA5}">
                      <a16:colId xmlns:a16="http://schemas.microsoft.com/office/drawing/2014/main" val="20000"/>
                    </a:ext>
                  </a:extLst>
                </a:gridCol>
                <a:gridCol w="2852720">
                  <a:extLst>
                    <a:ext uri="{9D8B030D-6E8A-4147-A177-3AD203B41FA5}">
                      <a16:colId xmlns:a16="http://schemas.microsoft.com/office/drawing/2014/main" val="20001"/>
                    </a:ext>
                  </a:extLst>
                </a:gridCol>
              </a:tblGrid>
              <a:tr h="31750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1</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l">
                        <a:lnSpc>
                          <a:spcPct val="115000"/>
                        </a:lnSpc>
                      </a:pPr>
                      <a:r>
                        <a:rPr lang="zh-CN" sz="1100" kern="100">
                          <a:solidFill>
                            <a:schemeClr val="tx1"/>
                          </a:solidFill>
                          <a:effectLst/>
                          <a:latin typeface="宋体" panose="02010600030101010101" pitchFamily="2" charset="-122"/>
                          <a:ea typeface="宋体" panose="02010600030101010101" pitchFamily="2" charset="-122"/>
                        </a:rPr>
                        <a:t>根据鉴权展示用户导航系统</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750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2</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根据服务器返回值展示用户信息</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750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3</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根据服务器返回值在班级管理页面中展示已经开设班级信息</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1750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根据服务器返回值在我的班级页面展示我参与的班级</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1750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根据服务器返回值在班级人员页面展示班级人员</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750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6</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l">
                        <a:lnSpc>
                          <a:spcPct val="115000"/>
                        </a:lnSpc>
                      </a:pPr>
                      <a:r>
                        <a:rPr lang="zh-CN" sz="1100" kern="100">
                          <a:solidFill>
                            <a:schemeClr val="tx1"/>
                          </a:solidFill>
                          <a:effectLst/>
                          <a:latin typeface="宋体" panose="02010600030101010101" pitchFamily="2" charset="-122"/>
                          <a:ea typeface="宋体" panose="02010600030101010101" pitchFamily="2" charset="-122"/>
                        </a:rPr>
                        <a:t>根据服务器返回值在班级文件页面展示班级文件</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1750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l">
                        <a:lnSpc>
                          <a:spcPct val="115000"/>
                        </a:lnSpc>
                      </a:pPr>
                      <a:r>
                        <a:rPr lang="zh-CN" sz="1100" kern="100">
                          <a:solidFill>
                            <a:schemeClr val="tx1"/>
                          </a:solidFill>
                          <a:effectLst/>
                          <a:latin typeface="宋体" panose="02010600030101010101" pitchFamily="2" charset="-122"/>
                          <a:ea typeface="宋体" panose="02010600030101010101" pitchFamily="2" charset="-122"/>
                        </a:rPr>
                        <a:t>根据服务器返回值在班级公告页面展示班级公告</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1750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根据服务器返回值在班级实验页面展示班级实验</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43" name="文本框 42"/>
          <p:cNvSpPr txBox="1"/>
          <p:nvPr/>
        </p:nvSpPr>
        <p:spPr>
          <a:xfrm>
            <a:off x="4110230" y="1136010"/>
            <a:ext cx="2436508" cy="307777"/>
          </a:xfrm>
          <a:prstGeom prst="rect">
            <a:avLst/>
          </a:prstGeom>
          <a:noFill/>
        </p:spPr>
        <p:txBody>
          <a:bodyPr wrap="square">
            <a:spAutoFit/>
          </a:bodyPr>
          <a:lstStyle/>
          <a:p>
            <a:pPr marL="285750" indent="-285750">
              <a:buFont typeface="Arial" panose="020B0604020202020204" pitchFamily="34" charset="0"/>
              <a:buChar char="•"/>
            </a:pPr>
            <a:r>
              <a:rPr lang="zh-CN" altLang="en-US" sz="1400" b="1" dirty="0">
                <a:effectLst/>
                <a:latin typeface="宋体" panose="02010600030101010101" pitchFamily="2" charset="-122"/>
                <a:ea typeface="宋体" panose="02010600030101010101" pitchFamily="2" charset="-122"/>
                <a:cs typeface="Times New Roman" panose="02020603050405020304" pitchFamily="18" charset="0"/>
              </a:rPr>
              <a:t>外部输入</a:t>
            </a:r>
            <a:r>
              <a:rPr lang="en-US" altLang="zh-CN" sz="1400" b="1" dirty="0">
                <a:effectLst/>
                <a:latin typeface="宋体" panose="02010600030101010101" pitchFamily="2" charset="-122"/>
                <a:ea typeface="宋体" panose="02010600030101010101" pitchFamily="2" charset="-122"/>
                <a:cs typeface="Times New Roman" panose="02020603050405020304" pitchFamily="18" charset="0"/>
              </a:rPr>
              <a:t>EI</a:t>
            </a:r>
            <a:r>
              <a:rPr lang="zh-CN" altLang="en-US" sz="1400" b="1"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400" b="1" dirty="0">
              <a:effectLst/>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44" name="表格 43"/>
          <p:cNvGraphicFramePr>
            <a:graphicFrameLocks noGrp="1"/>
          </p:cNvGraphicFramePr>
          <p:nvPr/>
        </p:nvGraphicFramePr>
        <p:xfrm>
          <a:off x="3566192" y="1679673"/>
          <a:ext cx="3524583" cy="4351340"/>
        </p:xfrm>
        <a:graphic>
          <a:graphicData uri="http://schemas.openxmlformats.org/drawingml/2006/table">
            <a:tbl>
              <a:tblPr>
                <a:tableStyleId>{5C22544A-7EE6-4342-B048-85BDC9FD1C3A}</a:tableStyleId>
              </a:tblPr>
              <a:tblGrid>
                <a:gridCol w="823535">
                  <a:extLst>
                    <a:ext uri="{9D8B030D-6E8A-4147-A177-3AD203B41FA5}">
                      <a16:colId xmlns:a16="http://schemas.microsoft.com/office/drawing/2014/main" val="20000"/>
                    </a:ext>
                  </a:extLst>
                </a:gridCol>
                <a:gridCol w="2701048">
                  <a:extLst>
                    <a:ext uri="{9D8B030D-6E8A-4147-A177-3AD203B41FA5}">
                      <a16:colId xmlns:a16="http://schemas.microsoft.com/office/drawing/2014/main" val="20001"/>
                    </a:ext>
                  </a:extLst>
                </a:gridCol>
              </a:tblGrid>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1</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用户点击登录</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2</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用户点击修改个人信息</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3</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责任教师点击新增班级</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a:solidFill>
                            <a:schemeClr val="tx1"/>
                          </a:solidFill>
                          <a:effectLst/>
                          <a:latin typeface="宋体" panose="02010600030101010101" pitchFamily="2" charset="-122"/>
                          <a:ea typeface="宋体" panose="02010600030101010101" pitchFamily="2" charset="-122"/>
                        </a:rPr>
                        <a:t>责任教师点击删除班级</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a:solidFill>
                            <a:schemeClr val="tx1"/>
                          </a:solidFill>
                          <a:effectLst/>
                          <a:latin typeface="宋体" panose="02010600030101010101" pitchFamily="2" charset="-122"/>
                          <a:ea typeface="宋体" panose="02010600030101010101" pitchFamily="2" charset="-122"/>
                        </a:rPr>
                        <a:t>责任教师点击新增班级人员</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6</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a:solidFill>
                            <a:schemeClr val="tx1"/>
                          </a:solidFill>
                          <a:effectLst/>
                          <a:latin typeface="宋体" panose="02010600030101010101" pitchFamily="2" charset="-122"/>
                          <a:ea typeface="宋体" panose="02010600030101010101" pitchFamily="2" charset="-122"/>
                        </a:rPr>
                        <a:t>学生点击参与实验</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学生点击上传实验报告</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9</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教师点击批改实验报告</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10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a:solidFill>
                            <a:schemeClr val="tx1"/>
                          </a:solidFill>
                          <a:effectLst/>
                          <a:latin typeface="宋体" panose="02010600030101010101" pitchFamily="2" charset="-122"/>
                          <a:ea typeface="宋体" panose="02010600030101010101" pitchFamily="2" charset="-122"/>
                        </a:rPr>
                        <a:t>教师点击上传文件</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11</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a:solidFill>
                            <a:schemeClr val="tx1"/>
                          </a:solidFill>
                          <a:effectLst/>
                          <a:latin typeface="宋体" panose="02010600030101010101" pitchFamily="2" charset="-122"/>
                          <a:ea typeface="宋体" panose="02010600030101010101" pitchFamily="2" charset="-122"/>
                        </a:rPr>
                        <a:t>教师点击发布公告</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12</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a:solidFill>
                            <a:schemeClr val="tx1"/>
                          </a:solidFill>
                          <a:effectLst/>
                          <a:latin typeface="宋体" panose="02010600030101010101" pitchFamily="2" charset="-122"/>
                          <a:ea typeface="宋体" panose="02010600030101010101" pitchFamily="2" charset="-122"/>
                        </a:rPr>
                        <a:t>助教点击批改实验报告</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13</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a:solidFill>
                            <a:schemeClr val="tx1"/>
                          </a:solidFill>
                          <a:effectLst/>
                          <a:latin typeface="宋体" panose="02010600030101010101" pitchFamily="2" charset="-122"/>
                          <a:ea typeface="宋体" panose="02010600030101010101" pitchFamily="2" charset="-122"/>
                        </a:rPr>
                        <a:t>管理员点击新增用户</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14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a:solidFill>
                            <a:schemeClr val="tx1"/>
                          </a:solidFill>
                          <a:effectLst/>
                          <a:latin typeface="宋体" panose="02010600030101010101" pitchFamily="2" charset="-122"/>
                          <a:ea typeface="宋体" panose="02010600030101010101" pitchFamily="2" charset="-122"/>
                        </a:rPr>
                        <a:t>管理员点击删除用户</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310810">
                <a:tc>
                  <a:txBody>
                    <a:bodyPr/>
                    <a:lstStyle/>
                    <a:p>
                      <a:pPr indent="279400" algn="l">
                        <a:lnSpc>
                          <a:spcPct val="115000"/>
                        </a:lnSpc>
                      </a:pPr>
                      <a:r>
                        <a:rPr lang="en-US" sz="1100" kern="100">
                          <a:solidFill>
                            <a:schemeClr val="tx1"/>
                          </a:solidFill>
                          <a:effectLst/>
                          <a:latin typeface="宋体" panose="02010600030101010101" pitchFamily="2" charset="-122"/>
                          <a:ea typeface="宋体" panose="02010600030101010101" pitchFamily="2" charset="-122"/>
                        </a:rPr>
                        <a:t>15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27940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管理员点击修改用户权限</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4594" marR="74594" marT="37297" marB="18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3"/>
                  </a:ext>
                </a:extLst>
              </a:tr>
            </a:tbl>
          </a:graphicData>
        </a:graphic>
      </p:graphicFrame>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b="2095"/>
          <a:stretch>
            <a:fillRect/>
          </a:stretch>
        </p:blipFill>
        <p:spPr>
          <a:xfrm>
            <a:off x="1054715" y="1715509"/>
            <a:ext cx="1900986" cy="45922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79"/>
    </mc:Choice>
    <mc:Fallback>
      <p:transition spd="slow" advTm="567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5807" y="41107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a:graphicFrameLocks noGrp="1"/>
          </p:cNvGraphicFramePr>
          <p:nvPr/>
        </p:nvGraphicFramePr>
        <p:xfrm>
          <a:off x="689430" y="1225508"/>
          <a:ext cx="10810062" cy="4426898"/>
        </p:xfrm>
        <a:graphic>
          <a:graphicData uri="http://schemas.openxmlformats.org/drawingml/2006/table">
            <a:tbl>
              <a:tblPr>
                <a:tableStyleId>{5C22544A-7EE6-4342-B048-85BDC9FD1C3A}</a:tableStyleId>
              </a:tblPr>
              <a:tblGrid>
                <a:gridCol w="711436">
                  <a:extLst>
                    <a:ext uri="{9D8B030D-6E8A-4147-A177-3AD203B41FA5}">
                      <a16:colId xmlns:a16="http://schemas.microsoft.com/office/drawing/2014/main" val="20000"/>
                    </a:ext>
                  </a:extLst>
                </a:gridCol>
                <a:gridCol w="885975">
                  <a:extLst>
                    <a:ext uri="{9D8B030D-6E8A-4147-A177-3AD203B41FA5}">
                      <a16:colId xmlns:a16="http://schemas.microsoft.com/office/drawing/2014/main" val="20001"/>
                    </a:ext>
                  </a:extLst>
                </a:gridCol>
                <a:gridCol w="836749">
                  <a:extLst>
                    <a:ext uri="{9D8B030D-6E8A-4147-A177-3AD203B41FA5}">
                      <a16:colId xmlns:a16="http://schemas.microsoft.com/office/drawing/2014/main" val="20002"/>
                    </a:ext>
                  </a:extLst>
                </a:gridCol>
                <a:gridCol w="783167">
                  <a:extLst>
                    <a:ext uri="{9D8B030D-6E8A-4147-A177-3AD203B41FA5}">
                      <a16:colId xmlns:a16="http://schemas.microsoft.com/office/drawing/2014/main" val="20003"/>
                    </a:ext>
                  </a:extLst>
                </a:gridCol>
                <a:gridCol w="655090">
                  <a:extLst>
                    <a:ext uri="{9D8B030D-6E8A-4147-A177-3AD203B41FA5}">
                      <a16:colId xmlns:a16="http://schemas.microsoft.com/office/drawing/2014/main" val="20004"/>
                    </a:ext>
                  </a:extLst>
                </a:gridCol>
                <a:gridCol w="1069168">
                  <a:extLst>
                    <a:ext uri="{9D8B030D-6E8A-4147-A177-3AD203B41FA5}">
                      <a16:colId xmlns:a16="http://schemas.microsoft.com/office/drawing/2014/main" val="20005"/>
                    </a:ext>
                  </a:extLst>
                </a:gridCol>
                <a:gridCol w="1115738">
                  <a:extLst>
                    <a:ext uri="{9D8B030D-6E8A-4147-A177-3AD203B41FA5}">
                      <a16:colId xmlns:a16="http://schemas.microsoft.com/office/drawing/2014/main" val="20006"/>
                    </a:ext>
                  </a:extLst>
                </a:gridCol>
                <a:gridCol w="991092">
                  <a:extLst>
                    <a:ext uri="{9D8B030D-6E8A-4147-A177-3AD203B41FA5}">
                      <a16:colId xmlns:a16="http://schemas.microsoft.com/office/drawing/2014/main" val="20007"/>
                    </a:ext>
                  </a:extLst>
                </a:gridCol>
                <a:gridCol w="1193814">
                  <a:extLst>
                    <a:ext uri="{9D8B030D-6E8A-4147-A177-3AD203B41FA5}">
                      <a16:colId xmlns:a16="http://schemas.microsoft.com/office/drawing/2014/main" val="20008"/>
                    </a:ext>
                  </a:extLst>
                </a:gridCol>
                <a:gridCol w="1202124">
                  <a:extLst>
                    <a:ext uri="{9D8B030D-6E8A-4147-A177-3AD203B41FA5}">
                      <a16:colId xmlns:a16="http://schemas.microsoft.com/office/drawing/2014/main" val="20009"/>
                    </a:ext>
                  </a:extLst>
                </a:gridCol>
                <a:gridCol w="1365709">
                  <a:extLst>
                    <a:ext uri="{9D8B030D-6E8A-4147-A177-3AD203B41FA5}">
                      <a16:colId xmlns:a16="http://schemas.microsoft.com/office/drawing/2014/main" val="20010"/>
                    </a:ext>
                  </a:extLst>
                </a:gridCol>
              </a:tblGrid>
              <a:tr h="413550">
                <a:tc rowSpan="3">
                  <a:txBody>
                    <a:bodyPr/>
                    <a:lstStyle/>
                    <a:p>
                      <a:pPr indent="0">
                        <a:lnSpc>
                          <a:spcPct val="115000"/>
                        </a:lnSpc>
                      </a:pPr>
                      <a:r>
                        <a:rPr lang="zh-CN" sz="1200" kern="100" dirty="0">
                          <a:solidFill>
                            <a:schemeClr val="tx1"/>
                          </a:solidFill>
                          <a:effectLst/>
                          <a:latin typeface="宋体" panose="02010600030101010101" pitchFamily="2" charset="-122"/>
                          <a:ea typeface="宋体" panose="02010600030101010101" pitchFamily="2" charset="-122"/>
                        </a:rPr>
                        <a:t>组件</a:t>
                      </a:r>
                    </a:p>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 </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9">
                  <a:txBody>
                    <a:bodyPr/>
                    <a:lstStyle/>
                    <a:p>
                      <a:pPr indent="279400">
                        <a:lnSpc>
                          <a:spcPct val="115000"/>
                        </a:lnSpc>
                      </a:pPr>
                      <a:r>
                        <a:rPr lang="en-US" sz="1200" kern="100" dirty="0">
                          <a:solidFill>
                            <a:schemeClr val="tx1"/>
                          </a:solidFill>
                          <a:effectLst/>
                          <a:latin typeface="宋体" panose="02010600030101010101" pitchFamily="2" charset="-122"/>
                          <a:ea typeface="宋体" panose="02010600030101010101" pitchFamily="2" charset="-122"/>
                        </a:rPr>
                        <a:t> </a:t>
                      </a:r>
                      <a:endParaRPr lang="zh-CN" sz="1200" kern="100" dirty="0">
                        <a:solidFill>
                          <a:schemeClr val="tx1"/>
                        </a:solidFill>
                        <a:effectLst/>
                        <a:latin typeface="宋体" panose="02010600030101010101" pitchFamily="2" charset="-122"/>
                        <a:ea typeface="宋体" panose="02010600030101010101" pitchFamily="2" charset="-122"/>
                      </a:endParaRPr>
                    </a:p>
                    <a:p>
                      <a:pPr indent="279400">
                        <a:lnSpc>
                          <a:spcPct val="115000"/>
                        </a:lnSpc>
                      </a:pPr>
                      <a:r>
                        <a:rPr lang="zh-CN" sz="1200" kern="100" dirty="0">
                          <a:solidFill>
                            <a:schemeClr val="tx1"/>
                          </a:solidFill>
                          <a:effectLst/>
                          <a:latin typeface="宋体" panose="02010600030101010101" pitchFamily="2" charset="-122"/>
                          <a:ea typeface="宋体" panose="02010600030101010101" pitchFamily="2" charset="-122"/>
                        </a:rPr>
                        <a:t>复杂度</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indent="279400">
                        <a:lnSpc>
                          <a:spcPct val="115000"/>
                        </a:lnSpc>
                      </a:pPr>
                      <a:r>
                        <a:rPr lang="en-US" sz="1200" kern="100" dirty="0">
                          <a:solidFill>
                            <a:schemeClr val="tx1"/>
                          </a:solidFill>
                          <a:effectLst/>
                          <a:latin typeface="宋体" panose="02010600030101010101" pitchFamily="2" charset="-122"/>
                          <a:ea typeface="宋体" panose="02010600030101010101" pitchFamily="2" charset="-122"/>
                        </a:rPr>
                        <a:t> </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4170">
                <a:tc vMerge="1">
                  <a:txBody>
                    <a:bodyPr/>
                    <a:lstStyle/>
                    <a:p>
                      <a:endParaRPr lang="zh-CN"/>
                    </a:p>
                  </a:txBody>
                  <a:tcPr/>
                </a:tc>
                <a:tc gridSpan="3">
                  <a:txBody>
                    <a:bodyPr/>
                    <a:lstStyle/>
                    <a:p>
                      <a:pPr indent="279400">
                        <a:lnSpc>
                          <a:spcPct val="115000"/>
                        </a:lnSpc>
                      </a:pPr>
                      <a:r>
                        <a:rPr lang="zh-CN" sz="1200" kern="100" dirty="0">
                          <a:solidFill>
                            <a:schemeClr val="tx1"/>
                          </a:solidFill>
                          <a:effectLst/>
                          <a:latin typeface="宋体" panose="02010600030101010101" pitchFamily="2" charset="-122"/>
                          <a:ea typeface="宋体" panose="02010600030101010101" pitchFamily="2" charset="-122"/>
                        </a:rPr>
                        <a:t>简单</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tc hMerge="1">
                  <a:txBody>
                    <a:bodyPr/>
                    <a:lstStyle/>
                    <a:p>
                      <a:endParaRPr lang="zh-CN"/>
                    </a:p>
                  </a:txBody>
                  <a:tcPr/>
                </a:tc>
                <a:tc gridSpan="3">
                  <a:txBody>
                    <a:bodyPr/>
                    <a:lstStyle/>
                    <a:p>
                      <a:pPr indent="279400">
                        <a:lnSpc>
                          <a:spcPct val="115000"/>
                        </a:lnSpc>
                      </a:pPr>
                      <a:r>
                        <a:rPr lang="zh-CN" sz="1200" kern="100">
                          <a:solidFill>
                            <a:schemeClr val="tx1"/>
                          </a:solidFill>
                          <a:effectLst/>
                          <a:latin typeface="宋体" panose="02010600030101010101" pitchFamily="2" charset="-122"/>
                          <a:ea typeface="宋体" panose="02010600030101010101" pitchFamily="2" charset="-122"/>
                        </a:rPr>
                        <a:t>中等</a:t>
                      </a:r>
                      <a:endParaRPr lang="zh-CN" sz="12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tc hMerge="1">
                  <a:txBody>
                    <a:bodyPr/>
                    <a:lstStyle/>
                    <a:p>
                      <a:endParaRPr lang="zh-CN"/>
                    </a:p>
                  </a:txBody>
                  <a:tcPr/>
                </a:tc>
                <a:tc gridSpan="3">
                  <a:txBody>
                    <a:bodyPr/>
                    <a:lstStyle/>
                    <a:p>
                      <a:pPr indent="279400">
                        <a:lnSpc>
                          <a:spcPct val="115000"/>
                        </a:lnSpc>
                      </a:pPr>
                      <a:r>
                        <a:rPr lang="zh-CN" sz="1200" kern="100">
                          <a:solidFill>
                            <a:schemeClr val="tx1"/>
                          </a:solidFill>
                          <a:effectLst/>
                          <a:latin typeface="宋体" panose="02010600030101010101" pitchFamily="2" charset="-122"/>
                          <a:ea typeface="宋体" panose="02010600030101010101" pitchFamily="2" charset="-122"/>
                        </a:rPr>
                        <a:t>复杂</a:t>
                      </a:r>
                      <a:endParaRPr lang="zh-CN" sz="12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tc hMerge="1">
                  <a:txBody>
                    <a:bodyPr/>
                    <a:lstStyle/>
                    <a:p>
                      <a:endParaRPr lang="zh-CN"/>
                    </a:p>
                  </a:txBody>
                  <a:tcPr/>
                </a:tc>
                <a:tc>
                  <a:txBody>
                    <a:bodyPr/>
                    <a:lstStyle/>
                    <a:p>
                      <a:pPr indent="279400">
                        <a:lnSpc>
                          <a:spcPct val="115000"/>
                        </a:lnSpc>
                      </a:pPr>
                      <a:r>
                        <a:rPr lang="en-US" sz="1200" kern="100">
                          <a:solidFill>
                            <a:schemeClr val="tx1"/>
                          </a:solidFill>
                          <a:effectLst/>
                          <a:latin typeface="宋体" panose="02010600030101010101" pitchFamily="2" charset="-122"/>
                          <a:ea typeface="宋体" panose="02010600030101010101" pitchFamily="2" charset="-122"/>
                        </a:rPr>
                        <a:t> </a:t>
                      </a:r>
                      <a:endParaRPr lang="zh-CN" sz="12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23530">
                <a:tc vMerge="1">
                  <a:txBody>
                    <a:bodyPr/>
                    <a:lstStyle/>
                    <a:p>
                      <a:endParaRPr lang="zh-CN"/>
                    </a:p>
                  </a:txBody>
                  <a:tcPr/>
                </a:tc>
                <a:tc>
                  <a:txBody>
                    <a:bodyPr/>
                    <a:lstStyle/>
                    <a:p>
                      <a:pPr indent="0">
                        <a:lnSpc>
                          <a:spcPct val="115000"/>
                        </a:lnSpc>
                      </a:pPr>
                      <a:r>
                        <a:rPr lang="zh-CN" sz="1200" kern="100" dirty="0">
                          <a:solidFill>
                            <a:schemeClr val="tx1"/>
                          </a:solidFill>
                          <a:effectLst/>
                          <a:latin typeface="宋体" panose="02010600030101010101" pitchFamily="2" charset="-122"/>
                          <a:ea typeface="宋体" panose="02010600030101010101" pitchFamily="2" charset="-122"/>
                        </a:rPr>
                        <a:t>计数</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zh-CN" sz="1200" kern="100" dirty="0">
                          <a:solidFill>
                            <a:schemeClr val="tx1"/>
                          </a:solidFill>
                          <a:effectLst/>
                          <a:latin typeface="宋体" panose="02010600030101010101" pitchFamily="2" charset="-122"/>
                          <a:ea typeface="宋体" panose="02010600030101010101" pitchFamily="2" charset="-122"/>
                        </a:rPr>
                        <a:t>复杂度</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zh-CN" sz="1200" kern="100" dirty="0">
                          <a:solidFill>
                            <a:schemeClr val="tx1"/>
                          </a:solidFill>
                          <a:effectLst/>
                          <a:latin typeface="宋体" panose="02010600030101010101" pitchFamily="2" charset="-122"/>
                          <a:ea typeface="宋体" panose="02010600030101010101" pitchFamily="2" charset="-122"/>
                        </a:rPr>
                        <a:t>功能点数</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zh-CN" sz="1200" kern="100" dirty="0">
                          <a:solidFill>
                            <a:schemeClr val="tx1"/>
                          </a:solidFill>
                          <a:effectLst/>
                          <a:latin typeface="宋体" panose="02010600030101010101" pitchFamily="2" charset="-122"/>
                          <a:ea typeface="宋体" panose="02010600030101010101" pitchFamily="2" charset="-122"/>
                        </a:rPr>
                        <a:t>计数</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zh-CN" sz="1200" kern="100" dirty="0">
                          <a:solidFill>
                            <a:schemeClr val="tx1"/>
                          </a:solidFill>
                          <a:effectLst/>
                          <a:latin typeface="宋体" panose="02010600030101010101" pitchFamily="2" charset="-122"/>
                          <a:ea typeface="宋体" panose="02010600030101010101" pitchFamily="2" charset="-122"/>
                        </a:rPr>
                        <a:t>复杂度</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zh-CN" sz="1200" kern="100" dirty="0">
                          <a:solidFill>
                            <a:schemeClr val="tx1"/>
                          </a:solidFill>
                          <a:effectLst/>
                          <a:latin typeface="宋体" panose="02010600030101010101" pitchFamily="2" charset="-122"/>
                          <a:ea typeface="宋体" panose="02010600030101010101" pitchFamily="2" charset="-122"/>
                        </a:rPr>
                        <a:t>功能点数</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zh-CN" sz="1200" kern="100" dirty="0">
                          <a:solidFill>
                            <a:schemeClr val="tx1"/>
                          </a:solidFill>
                          <a:effectLst/>
                          <a:latin typeface="宋体" panose="02010600030101010101" pitchFamily="2" charset="-122"/>
                          <a:ea typeface="宋体" panose="02010600030101010101" pitchFamily="2" charset="-122"/>
                        </a:rPr>
                        <a:t>计数</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zh-CN" sz="1200" kern="100" dirty="0">
                          <a:solidFill>
                            <a:schemeClr val="tx1"/>
                          </a:solidFill>
                          <a:effectLst/>
                          <a:latin typeface="宋体" panose="02010600030101010101" pitchFamily="2" charset="-122"/>
                          <a:ea typeface="宋体" panose="02010600030101010101" pitchFamily="2" charset="-122"/>
                        </a:rPr>
                        <a:t>复杂度</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zh-CN" sz="1200" kern="100" dirty="0">
                          <a:solidFill>
                            <a:schemeClr val="tx1"/>
                          </a:solidFill>
                          <a:effectLst/>
                          <a:latin typeface="宋体" panose="02010600030101010101" pitchFamily="2" charset="-122"/>
                          <a:ea typeface="宋体" panose="02010600030101010101" pitchFamily="2" charset="-122"/>
                        </a:rPr>
                        <a:t>功能点数</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zh-CN" sz="1200" kern="100" dirty="0">
                          <a:solidFill>
                            <a:schemeClr val="tx1"/>
                          </a:solidFill>
                          <a:effectLst/>
                          <a:latin typeface="宋体" panose="02010600030101010101" pitchFamily="2" charset="-122"/>
                          <a:ea typeface="宋体" panose="02010600030101010101" pitchFamily="2" charset="-122"/>
                        </a:rPr>
                        <a:t>未调整功能点数</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3550">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EI</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a:solidFill>
                            <a:schemeClr val="tx1"/>
                          </a:solidFill>
                          <a:effectLst/>
                          <a:latin typeface="宋体" panose="02010600030101010101" pitchFamily="2" charset="-122"/>
                          <a:ea typeface="宋体" panose="02010600030101010101" pitchFamily="2" charset="-122"/>
                        </a:rPr>
                        <a:t>15</a:t>
                      </a:r>
                      <a:endParaRPr lang="zh-CN" sz="12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3</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45</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a:solidFill>
                            <a:schemeClr val="tx1"/>
                          </a:solidFill>
                          <a:effectLst/>
                          <a:latin typeface="宋体" panose="02010600030101010101" pitchFamily="2" charset="-122"/>
                          <a:ea typeface="宋体" panose="02010600030101010101" pitchFamily="2" charset="-122"/>
                        </a:rPr>
                        <a:t>4</a:t>
                      </a:r>
                      <a:endParaRPr lang="zh-CN" sz="12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a:solidFill>
                            <a:schemeClr val="tx1"/>
                          </a:solidFill>
                          <a:effectLst/>
                          <a:latin typeface="宋体" panose="02010600030101010101" pitchFamily="2" charset="-122"/>
                          <a:ea typeface="宋体" panose="02010600030101010101" pitchFamily="2" charset="-122"/>
                        </a:rPr>
                        <a:t>0</a:t>
                      </a:r>
                      <a:endParaRPr lang="zh-CN" sz="12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a:solidFill>
                            <a:schemeClr val="tx1"/>
                          </a:solidFill>
                          <a:effectLst/>
                          <a:latin typeface="宋体" panose="02010600030101010101" pitchFamily="2" charset="-122"/>
                          <a:ea typeface="宋体" panose="02010600030101010101" pitchFamily="2" charset="-122"/>
                        </a:rPr>
                        <a:t>6</a:t>
                      </a:r>
                      <a:endParaRPr lang="zh-CN" sz="12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a:solidFill>
                            <a:schemeClr val="tx1"/>
                          </a:solidFill>
                          <a:effectLst/>
                          <a:latin typeface="宋体" panose="02010600030101010101" pitchFamily="2" charset="-122"/>
                          <a:ea typeface="宋体" panose="02010600030101010101" pitchFamily="2" charset="-122"/>
                        </a:rPr>
                        <a:t>45</a:t>
                      </a:r>
                      <a:endParaRPr lang="zh-CN" sz="12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3550">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EQ</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7</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3</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21</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1</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4</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4</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6</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25</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3550">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EO</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a:solidFill>
                            <a:schemeClr val="tx1"/>
                          </a:solidFill>
                          <a:effectLst/>
                          <a:latin typeface="宋体" panose="02010600030101010101" pitchFamily="2" charset="-122"/>
                          <a:ea typeface="宋体" panose="02010600030101010101" pitchFamily="2" charset="-122"/>
                        </a:rPr>
                        <a:t>2</a:t>
                      </a:r>
                      <a:endParaRPr lang="zh-CN" sz="12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4</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8</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5</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a:solidFill>
                            <a:schemeClr val="tx1"/>
                          </a:solidFill>
                          <a:effectLst/>
                          <a:latin typeface="宋体" panose="02010600030101010101" pitchFamily="2" charset="-122"/>
                          <a:ea typeface="宋体" panose="02010600030101010101" pitchFamily="2" charset="-122"/>
                        </a:rPr>
                        <a:t>0</a:t>
                      </a:r>
                      <a:endParaRPr lang="zh-CN" sz="12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7</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8</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98242">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ILF</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7</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7</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15</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98242">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ELF</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39</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5</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195</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7</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10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0</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nSpc>
                          <a:spcPct val="115000"/>
                        </a:lnSpc>
                      </a:pPr>
                      <a:r>
                        <a:rPr lang="en-US" sz="1200" kern="100" dirty="0">
                          <a:solidFill>
                            <a:schemeClr val="tx1"/>
                          </a:solidFill>
                          <a:effectLst/>
                          <a:latin typeface="宋体" panose="02010600030101010101" pitchFamily="2" charset="-122"/>
                          <a:ea typeface="宋体" panose="02010600030101010101" pitchFamily="2" charset="-122"/>
                        </a:rPr>
                        <a:t>195</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3550">
                <a:tc gridSpan="10">
                  <a:txBody>
                    <a:bodyPr/>
                    <a:lstStyle/>
                    <a:p>
                      <a:pPr indent="279400">
                        <a:lnSpc>
                          <a:spcPct val="115000"/>
                        </a:lnSpc>
                      </a:pPr>
                      <a:r>
                        <a:rPr lang="zh-CN" sz="1200" kern="100" dirty="0">
                          <a:solidFill>
                            <a:schemeClr val="tx1"/>
                          </a:solidFill>
                          <a:effectLst/>
                          <a:latin typeface="宋体" panose="02010600030101010101" pitchFamily="2" charset="-122"/>
                          <a:ea typeface="宋体" panose="02010600030101010101" pitchFamily="2" charset="-122"/>
                        </a:rPr>
                        <a:t>未调整功能点数</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indent="279400">
                        <a:lnSpc>
                          <a:spcPct val="115000"/>
                        </a:lnSpc>
                      </a:pPr>
                      <a:r>
                        <a:rPr lang="en-US" sz="1200" kern="100" dirty="0">
                          <a:solidFill>
                            <a:schemeClr val="tx1"/>
                          </a:solidFill>
                          <a:effectLst/>
                          <a:latin typeface="宋体" panose="02010600030101010101" pitchFamily="2" charset="-122"/>
                          <a:ea typeface="宋体" panose="02010600030101010101" pitchFamily="2" charset="-122"/>
                        </a:rPr>
                        <a:t>273</a:t>
                      </a:r>
                      <a:endParaRPr lang="zh-CN" sz="12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3001" marR="73001" marT="36500" marB="18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33" name="文本框 32"/>
          <p:cNvSpPr txBox="1"/>
          <p:nvPr/>
        </p:nvSpPr>
        <p:spPr>
          <a:xfrm>
            <a:off x="1144496" y="550255"/>
            <a:ext cx="203132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软件规模估算</a:t>
            </a:r>
          </a:p>
        </p:txBody>
      </p:sp>
    </p:spTree>
  </p:cSld>
  <p:clrMapOvr>
    <a:masterClrMapping/>
  </p:clrMapOvr>
  <mc:AlternateContent xmlns:mc="http://schemas.openxmlformats.org/markup-compatibility/2006">
    <mc:Choice xmlns:p14="http://schemas.microsoft.com/office/powerpoint/2010/main" Requires="p14">
      <p:transition spd="slow" p14:dur="2000" advTm="4800"/>
    </mc:Choice>
    <mc:Fallback>
      <p:transition spd="slow" advTm="48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5807" y="41107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r>
              <a:rPr lang="en-US" altLang="zh-CN" sz="1800">
                <a:effectLst/>
                <a:latin typeface="Adobe 宋体 Std L" panose="02020300000000000000" pitchFamily="18" charset="-122"/>
                <a:cs typeface="Times New Roman" panose="02020603050405020304" pitchFamily="18" charset="0"/>
              </a:rPr>
              <a:t>DI</a:t>
            </a:r>
            <a:r>
              <a:rPr lang="zh-CN" altLang="zh-CN" sz="1800">
                <a:effectLst/>
                <a:ea typeface="Adobe 宋体 Std L" panose="02020300000000000000" pitchFamily="18" charset="-122"/>
                <a:cs typeface="Times New Roman" panose="02020603050405020304" pitchFamily="18" charset="0"/>
              </a:rPr>
              <a:t>评估指标</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nvGraphicFramePr>
        <p:xfrm>
          <a:off x="2028752" y="977024"/>
          <a:ext cx="8425312" cy="635000"/>
        </p:xfrm>
        <a:graphic>
          <a:graphicData uri="http://schemas.openxmlformats.org/drawingml/2006/table">
            <a:tbl>
              <a:tblPr>
                <a:tableStyleId>{5C22544A-7EE6-4342-B048-85BDC9FD1C3A}</a:tableStyleId>
              </a:tblPr>
              <a:tblGrid>
                <a:gridCol w="1203616">
                  <a:extLst>
                    <a:ext uri="{9D8B030D-6E8A-4147-A177-3AD203B41FA5}">
                      <a16:colId xmlns:a16="http://schemas.microsoft.com/office/drawing/2014/main" val="20000"/>
                    </a:ext>
                  </a:extLst>
                </a:gridCol>
                <a:gridCol w="1203616">
                  <a:extLst>
                    <a:ext uri="{9D8B030D-6E8A-4147-A177-3AD203B41FA5}">
                      <a16:colId xmlns:a16="http://schemas.microsoft.com/office/drawing/2014/main" val="20001"/>
                    </a:ext>
                  </a:extLst>
                </a:gridCol>
                <a:gridCol w="1203616">
                  <a:extLst>
                    <a:ext uri="{9D8B030D-6E8A-4147-A177-3AD203B41FA5}">
                      <a16:colId xmlns:a16="http://schemas.microsoft.com/office/drawing/2014/main" val="20002"/>
                    </a:ext>
                  </a:extLst>
                </a:gridCol>
                <a:gridCol w="1203616">
                  <a:extLst>
                    <a:ext uri="{9D8B030D-6E8A-4147-A177-3AD203B41FA5}">
                      <a16:colId xmlns:a16="http://schemas.microsoft.com/office/drawing/2014/main" val="20003"/>
                    </a:ext>
                  </a:extLst>
                </a:gridCol>
                <a:gridCol w="1203616">
                  <a:extLst>
                    <a:ext uri="{9D8B030D-6E8A-4147-A177-3AD203B41FA5}">
                      <a16:colId xmlns:a16="http://schemas.microsoft.com/office/drawing/2014/main" val="20004"/>
                    </a:ext>
                  </a:extLst>
                </a:gridCol>
                <a:gridCol w="1203616">
                  <a:extLst>
                    <a:ext uri="{9D8B030D-6E8A-4147-A177-3AD203B41FA5}">
                      <a16:colId xmlns:a16="http://schemas.microsoft.com/office/drawing/2014/main" val="20005"/>
                    </a:ext>
                  </a:extLst>
                </a:gridCol>
                <a:gridCol w="1203616">
                  <a:extLst>
                    <a:ext uri="{9D8B030D-6E8A-4147-A177-3AD203B41FA5}">
                      <a16:colId xmlns:a16="http://schemas.microsoft.com/office/drawing/2014/main" val="20006"/>
                    </a:ext>
                  </a:extLst>
                </a:gridCol>
              </a:tblGrid>
              <a:tr h="317500">
                <a:tc>
                  <a:txBody>
                    <a:bodyPr/>
                    <a:lstStyle/>
                    <a:p>
                      <a:pPr indent="279400" algn="l">
                        <a:lnSpc>
                          <a:spcPct val="115000"/>
                        </a:lnSpc>
                      </a:pPr>
                      <a:r>
                        <a:rPr lang="zh-CN" sz="1100" kern="100">
                          <a:effectLst/>
                        </a:rPr>
                        <a:t>影响程度</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zh-CN" sz="1100" kern="100">
                          <a:effectLst/>
                        </a:rPr>
                        <a:t>无影响</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zh-CN" sz="1100" kern="100">
                          <a:effectLst/>
                        </a:rPr>
                        <a:t>影响很小</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zh-CN" sz="1100" kern="100">
                          <a:effectLst/>
                        </a:rPr>
                        <a:t>有一点影响</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zh-CN" sz="1100" kern="100">
                          <a:effectLst/>
                        </a:rPr>
                        <a:t>重要</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zh-CN" sz="1100" kern="100">
                          <a:effectLst/>
                        </a:rPr>
                        <a:t>比较重要</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zh-CN" sz="1100" kern="100" dirty="0">
                          <a:effectLst/>
                        </a:rPr>
                        <a:t>很重要</a:t>
                      </a:r>
                      <a:endParaRPr lang="zh-CN" sz="1100" kern="100" dirty="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17500">
                <a:tc>
                  <a:txBody>
                    <a:bodyPr/>
                    <a:lstStyle/>
                    <a:p>
                      <a:pPr indent="279400" algn="just">
                        <a:lnSpc>
                          <a:spcPct val="115000"/>
                        </a:lnSpc>
                      </a:pPr>
                      <a:r>
                        <a:rPr lang="en-US" sz="1100" kern="100" dirty="0">
                          <a:effectLst/>
                        </a:rPr>
                        <a:t> </a:t>
                      </a:r>
                      <a:endParaRPr lang="zh-CN" sz="1100" kern="100" dirty="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kern="100">
                          <a:effectLst/>
                        </a:rPr>
                        <a:t>0</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kern="100" dirty="0">
                          <a:effectLst/>
                        </a:rPr>
                        <a:t>1</a:t>
                      </a:r>
                      <a:endParaRPr lang="zh-CN" sz="1100" kern="100" dirty="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kern="100">
                          <a:effectLst/>
                        </a:rPr>
                        <a:t>2</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kern="100">
                          <a:effectLst/>
                        </a:rPr>
                        <a:t>3</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kern="100">
                          <a:effectLst/>
                        </a:rPr>
                        <a:t>4</a:t>
                      </a:r>
                      <a:endParaRPr lang="zh-CN" sz="1100" kern="10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kern="100" dirty="0">
                          <a:effectLst/>
                        </a:rPr>
                        <a:t>5</a:t>
                      </a:r>
                      <a:endParaRPr lang="zh-CN" sz="1100" kern="100" dirty="0">
                        <a:effectLst/>
                        <a:latin typeface="等线" panose="02010600030101010101" charset="-122"/>
                        <a:ea typeface="等线" panose="02010600030101010101"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29" name="文本框 28"/>
          <p:cNvSpPr txBox="1"/>
          <p:nvPr/>
        </p:nvSpPr>
        <p:spPr>
          <a:xfrm>
            <a:off x="850364" y="1040909"/>
            <a:ext cx="6097218" cy="307777"/>
          </a:xfrm>
          <a:prstGeom prst="rect">
            <a:avLst/>
          </a:prstGeom>
          <a:noFill/>
        </p:spPr>
        <p:txBody>
          <a:bodyPr wrap="square">
            <a:spAutoFit/>
          </a:bodyPr>
          <a:lstStyle/>
          <a:p>
            <a:r>
              <a:rPr lang="en-US" altLang="zh-CN" sz="1400" b="1" dirty="0">
                <a:effectLst/>
                <a:latin typeface="Adobe 宋体 Std L" panose="02020300000000000000" pitchFamily="18" charset="-122"/>
                <a:cs typeface="Times New Roman" panose="02020603050405020304" pitchFamily="18" charset="0"/>
              </a:rPr>
              <a:t>DI</a:t>
            </a:r>
            <a:r>
              <a:rPr lang="zh-CN" altLang="zh-CN" sz="1400" b="1" dirty="0">
                <a:effectLst/>
                <a:ea typeface="Adobe 宋体 Std L" panose="02020300000000000000" pitchFamily="18" charset="-122"/>
                <a:cs typeface="Times New Roman" panose="02020603050405020304" pitchFamily="18" charset="0"/>
              </a:rPr>
              <a:t>评估指标</a:t>
            </a:r>
            <a:endParaRPr lang="zh-CN" altLang="en-US" sz="1400" b="1" dirty="0"/>
          </a:p>
        </p:txBody>
      </p:sp>
      <p:graphicFrame>
        <p:nvGraphicFramePr>
          <p:cNvPr id="5" name="表格 4"/>
          <p:cNvGraphicFramePr>
            <a:graphicFrameLocks noGrp="1"/>
          </p:cNvGraphicFramePr>
          <p:nvPr/>
        </p:nvGraphicFramePr>
        <p:xfrm>
          <a:off x="689430" y="1807426"/>
          <a:ext cx="5898901" cy="4073550"/>
        </p:xfrm>
        <a:graphic>
          <a:graphicData uri="http://schemas.openxmlformats.org/drawingml/2006/table">
            <a:tbl>
              <a:tblPr>
                <a:tableStyleId>{5C22544A-7EE6-4342-B048-85BDC9FD1C3A}</a:tableStyleId>
              </a:tblPr>
              <a:tblGrid>
                <a:gridCol w="543202">
                  <a:extLst>
                    <a:ext uri="{9D8B030D-6E8A-4147-A177-3AD203B41FA5}">
                      <a16:colId xmlns:a16="http://schemas.microsoft.com/office/drawing/2014/main" val="20000"/>
                    </a:ext>
                  </a:extLst>
                </a:gridCol>
                <a:gridCol w="3917269">
                  <a:extLst>
                    <a:ext uri="{9D8B030D-6E8A-4147-A177-3AD203B41FA5}">
                      <a16:colId xmlns:a16="http://schemas.microsoft.com/office/drawing/2014/main" val="20001"/>
                    </a:ext>
                  </a:extLst>
                </a:gridCol>
                <a:gridCol w="1438430">
                  <a:extLst>
                    <a:ext uri="{9D8B030D-6E8A-4147-A177-3AD203B41FA5}">
                      <a16:colId xmlns:a16="http://schemas.microsoft.com/office/drawing/2014/main" val="20002"/>
                    </a:ext>
                  </a:extLst>
                </a:gridCol>
              </a:tblGrid>
              <a:tr h="155150">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zh-CN" sz="900" kern="100">
                          <a:effectLst/>
                          <a:latin typeface="宋体" panose="02010600030101010101" pitchFamily="2" charset="-122"/>
                          <a:ea typeface="宋体" panose="02010600030101010101" pitchFamily="2" charset="-122"/>
                        </a:rPr>
                        <a:t>因子</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zh-CN" sz="900" kern="100">
                          <a:effectLst/>
                          <a:latin typeface="宋体" panose="02010600030101010101" pitchFamily="2" charset="-122"/>
                          <a:ea typeface="宋体" panose="02010600030101010101" pitchFamily="2" charset="-122"/>
                        </a:rPr>
                        <a:t>等级</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99753">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1</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Requirement for reliable backup and recovery</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dirty="0">
                          <a:effectLst/>
                          <a:latin typeface="宋体" panose="02010600030101010101" pitchFamily="2" charset="-122"/>
                          <a:ea typeface="宋体" panose="02010600030101010101" pitchFamily="2" charset="-122"/>
                        </a:rPr>
                        <a:t>5</a:t>
                      </a:r>
                      <a:endParaRPr lang="zh-CN" sz="9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07212">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2</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Requirement for data communication </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3</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07212">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3</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Extent of distributed processing</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0</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07212">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4</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Performance requirements</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4</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07212">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5</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Expected operational environment</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2</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07212">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6</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dirty="0">
                          <a:effectLst/>
                          <a:latin typeface="宋体" panose="02010600030101010101" pitchFamily="2" charset="-122"/>
                          <a:ea typeface="宋体" panose="02010600030101010101" pitchFamily="2" charset="-122"/>
                        </a:rPr>
                        <a:t>Extent of online data entries</a:t>
                      </a:r>
                      <a:endParaRPr lang="zh-CN" sz="9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1</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01549">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7</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dirty="0">
                          <a:effectLst/>
                          <a:latin typeface="宋体" panose="02010600030101010101" pitchFamily="2" charset="-122"/>
                          <a:ea typeface="宋体" panose="02010600030101010101" pitchFamily="2" charset="-122"/>
                        </a:rPr>
                        <a:t>Extent of multi-screen or multi-operation online data input</a:t>
                      </a:r>
                      <a:endParaRPr lang="zh-CN" sz="9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4</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07212">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8</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Extent of online updating of master files</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2</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01549">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9</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Extent of complex inputs, outputs, online queries and files</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dirty="0">
                          <a:effectLst/>
                          <a:latin typeface="宋体" panose="02010600030101010101" pitchFamily="2" charset="-122"/>
                          <a:ea typeface="宋体" panose="02010600030101010101" pitchFamily="2" charset="-122"/>
                        </a:rPr>
                        <a:t>4</a:t>
                      </a:r>
                      <a:endParaRPr lang="zh-CN" sz="9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07212">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10</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 Extent of complex data processing</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3</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01549">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11</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Extent that currently developed code can be designed for reuse</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dirty="0">
                          <a:effectLst/>
                          <a:latin typeface="宋体" panose="02010600030101010101" pitchFamily="2" charset="-122"/>
                          <a:ea typeface="宋体" panose="02010600030101010101" pitchFamily="2" charset="-122"/>
                        </a:rPr>
                        <a:t>3</a:t>
                      </a:r>
                      <a:endParaRPr lang="zh-CN" sz="9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92294">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12</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Extent of conversion and installation included in the design</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3</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484836">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13</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 Extent of multiple installations in an organization and variety of customer organizations</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dirty="0">
                          <a:effectLst/>
                          <a:latin typeface="宋体" panose="02010600030101010101" pitchFamily="2" charset="-122"/>
                          <a:ea typeface="宋体" panose="02010600030101010101" pitchFamily="2" charset="-122"/>
                        </a:rPr>
                        <a:t>4</a:t>
                      </a:r>
                      <a:endParaRPr lang="zh-CN" sz="9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07212">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14</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Extent of change and focus on ease of use</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900" kern="100">
                          <a:effectLst/>
                          <a:latin typeface="宋体" panose="02010600030101010101" pitchFamily="2" charset="-122"/>
                          <a:ea typeface="宋体" panose="02010600030101010101" pitchFamily="2" charset="-122"/>
                        </a:rPr>
                        <a:t>5</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155150">
                <a:tc gridSpan="2">
                  <a:txBody>
                    <a:bodyPr/>
                    <a:lstStyle/>
                    <a:p>
                      <a:pPr indent="279400" algn="ctr">
                        <a:lnSpc>
                          <a:spcPct val="115000"/>
                        </a:lnSpc>
                      </a:pPr>
                      <a:r>
                        <a:rPr lang="en-US" sz="900" kern="100">
                          <a:effectLst/>
                          <a:latin typeface="宋体" panose="02010600030101010101" pitchFamily="2" charset="-122"/>
                          <a:ea typeface="宋体" panose="02010600030101010101" pitchFamily="2" charset="-122"/>
                        </a:rPr>
                        <a:t>SUM</a:t>
                      </a:r>
                      <a:endParaRPr lang="zh-CN" sz="900" kern="10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indent="279400" algn="l">
                        <a:lnSpc>
                          <a:spcPct val="115000"/>
                        </a:lnSpc>
                      </a:pPr>
                      <a:r>
                        <a:rPr lang="en-US" sz="900" kern="100" dirty="0">
                          <a:effectLst/>
                          <a:latin typeface="宋体" panose="02010600030101010101" pitchFamily="2" charset="-122"/>
                          <a:ea typeface="宋体" panose="02010600030101010101" pitchFamily="2" charset="-122"/>
                        </a:rPr>
                        <a:t>43</a:t>
                      </a:r>
                      <a:endParaRPr lang="zh-CN" sz="9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9410" marR="39410" marT="19705" marB="98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
        <p:nvSpPr>
          <p:cNvPr id="32" name="文本框 31"/>
          <p:cNvSpPr txBox="1"/>
          <p:nvPr/>
        </p:nvSpPr>
        <p:spPr>
          <a:xfrm>
            <a:off x="6838799" y="2388021"/>
            <a:ext cx="4543651" cy="1980863"/>
          </a:xfrm>
          <a:prstGeom prst="rect">
            <a:avLst/>
          </a:prstGeom>
          <a:noFill/>
        </p:spPr>
        <p:txBody>
          <a:bodyPr wrap="square">
            <a:spAutoFit/>
          </a:bodyPr>
          <a:lstStyle/>
          <a:p>
            <a:pPr indent="279400" algn="l">
              <a:lnSpc>
                <a:spcPct val="150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根据</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TDI</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计算调整因子（</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VAF</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VAF=0.65 +TDI*0.01=0.65+43*0.01=1.08</a:t>
            </a:r>
            <a:endPar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根据未调整功能点和调整因子计算已调整功能点：</a:t>
            </a:r>
          </a:p>
          <a:p>
            <a:pPr indent="287020" algn="l">
              <a:lnSpc>
                <a:spcPct val="150000"/>
              </a:lnSpc>
            </a:pPr>
            <a:r>
              <a:rPr lang="en-US" altLang="zh-CN" sz="1400" b="1" kern="100" dirty="0">
                <a:effectLst/>
                <a:latin typeface="宋体" panose="02010600030101010101" pitchFamily="2" charset="-122"/>
                <a:ea typeface="宋体" panose="02010600030101010101" pitchFamily="2" charset="-122"/>
                <a:cs typeface="Times New Roman" panose="02020603050405020304" pitchFamily="18" charset="0"/>
              </a:rPr>
              <a:t>FPC = UFP * VAF=1.08* 273=294.84</a:t>
            </a:r>
            <a:endPar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得到项目通过</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NESMA</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方法计算得到的功能点总数为</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294.84 FP</a:t>
            </a:r>
            <a:endPar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3" name="文本框 32"/>
          <p:cNvSpPr txBox="1"/>
          <p:nvPr/>
        </p:nvSpPr>
        <p:spPr>
          <a:xfrm>
            <a:off x="1144496" y="550255"/>
            <a:ext cx="203132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软件规模估算</a:t>
            </a:r>
          </a:p>
        </p:txBody>
      </p:sp>
    </p:spTree>
  </p:cSld>
  <p:clrMapOvr>
    <a:masterClrMapping/>
  </p:clrMapOvr>
  <mc:AlternateContent xmlns:mc="http://schemas.openxmlformats.org/markup-compatibility/2006">
    <mc:Choice xmlns:p14="http://schemas.microsoft.com/office/powerpoint/2010/main" Requires="p14">
      <p:transition spd="slow" p14:dur="2000" advTm="13636"/>
    </mc:Choice>
    <mc:Fallback>
      <p:transition spd="slow" advTm="1363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5807" y="41107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r>
              <a:rPr lang="en-US" altLang="zh-CN" sz="1800">
                <a:effectLst/>
                <a:latin typeface="Adobe 宋体 Std L" panose="02020300000000000000" pitchFamily="18" charset="-122"/>
                <a:cs typeface="Times New Roman" panose="02020603050405020304" pitchFamily="18" charset="0"/>
              </a:rPr>
              <a:t>DI</a:t>
            </a:r>
            <a:r>
              <a:rPr lang="zh-CN" altLang="zh-CN" sz="1800">
                <a:effectLst/>
                <a:ea typeface="Adobe 宋体 Std L" panose="02020300000000000000" pitchFamily="18" charset="-122"/>
                <a:cs typeface="Times New Roman" panose="02020603050405020304" pitchFamily="18" charset="0"/>
              </a:rPr>
              <a:t>评估指标</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293960" y="504831"/>
            <a:ext cx="2339102"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软件工作量估算</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099558" y="1202382"/>
            <a:ext cx="8871504" cy="1011367"/>
          </a:xfrm>
          <a:prstGeom prst="rect">
            <a:avLst/>
          </a:prstGeom>
          <a:noFill/>
        </p:spPr>
        <p:txBody>
          <a:bodyPr wrap="square">
            <a:spAutoFit/>
          </a:bodyPr>
          <a:lstStyle/>
          <a:p>
            <a:pPr indent="279400" algn="l">
              <a:lnSpc>
                <a:spcPct val="150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软件工作量估算方法主要有：类比法、类推法、方程法。一般情况下估算软件工作量应由规模估算的结果作为输入，然后采取方程法进行估算。因此，在这里，我们使用方程法进行估算。</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50000"/>
              </a:lnSpc>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根据中国电子技术标准化研究院发布的</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《2020</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年中国软件行业基准数据</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，我们得到软件开发生产率如下：</a:t>
            </a:r>
            <a:endPar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6" name="表格 5"/>
          <p:cNvGraphicFramePr>
            <a:graphicFrameLocks noGrp="1"/>
          </p:cNvGraphicFramePr>
          <p:nvPr/>
        </p:nvGraphicFramePr>
        <p:xfrm>
          <a:off x="2657613" y="2648254"/>
          <a:ext cx="5543809" cy="952500"/>
        </p:xfrm>
        <a:graphic>
          <a:graphicData uri="http://schemas.openxmlformats.org/drawingml/2006/table">
            <a:tbl>
              <a:tblPr>
                <a:tableStyleId>{5C22544A-7EE6-4342-B048-85BDC9FD1C3A}</a:tableStyleId>
              </a:tblPr>
              <a:tblGrid>
                <a:gridCol w="1187181">
                  <a:extLst>
                    <a:ext uri="{9D8B030D-6E8A-4147-A177-3AD203B41FA5}">
                      <a16:colId xmlns:a16="http://schemas.microsoft.com/office/drawing/2014/main" val="20000"/>
                    </a:ext>
                  </a:extLst>
                </a:gridCol>
                <a:gridCol w="1089157">
                  <a:extLst>
                    <a:ext uri="{9D8B030D-6E8A-4147-A177-3AD203B41FA5}">
                      <a16:colId xmlns:a16="http://schemas.microsoft.com/office/drawing/2014/main" val="20001"/>
                    </a:ext>
                  </a:extLst>
                </a:gridCol>
                <a:gridCol w="1089157">
                  <a:extLst>
                    <a:ext uri="{9D8B030D-6E8A-4147-A177-3AD203B41FA5}">
                      <a16:colId xmlns:a16="http://schemas.microsoft.com/office/drawing/2014/main" val="20002"/>
                    </a:ext>
                  </a:extLst>
                </a:gridCol>
                <a:gridCol w="1089157">
                  <a:extLst>
                    <a:ext uri="{9D8B030D-6E8A-4147-A177-3AD203B41FA5}">
                      <a16:colId xmlns:a16="http://schemas.microsoft.com/office/drawing/2014/main" val="20003"/>
                    </a:ext>
                  </a:extLst>
                </a:gridCol>
                <a:gridCol w="1089157">
                  <a:extLst>
                    <a:ext uri="{9D8B030D-6E8A-4147-A177-3AD203B41FA5}">
                      <a16:colId xmlns:a16="http://schemas.microsoft.com/office/drawing/2014/main" val="20004"/>
                    </a:ext>
                  </a:extLst>
                </a:gridCol>
              </a:tblGrid>
              <a:tr h="317500">
                <a:tc gridSpan="5">
                  <a:txBody>
                    <a:bodyPr/>
                    <a:lstStyle/>
                    <a:p>
                      <a:pPr indent="279400" algn="ctr">
                        <a:lnSpc>
                          <a:spcPct val="115000"/>
                        </a:lnSpc>
                      </a:pPr>
                      <a:r>
                        <a:rPr lang="zh-CN" sz="1100" kern="100" dirty="0">
                          <a:effectLst/>
                          <a:latin typeface="宋体" panose="02010600030101010101" pitchFamily="2" charset="-122"/>
                          <a:ea typeface="宋体" panose="02010600030101010101" pitchFamily="2" charset="-122"/>
                        </a:rPr>
                        <a:t>软件开发生产率详细信息（单位：人时</a:t>
                      </a:r>
                      <a:r>
                        <a:rPr lang="en-US" sz="1100" kern="100" dirty="0">
                          <a:effectLst/>
                          <a:latin typeface="宋体" panose="02010600030101010101" pitchFamily="2" charset="-122"/>
                          <a:ea typeface="宋体" panose="02010600030101010101" pitchFamily="2" charset="-122"/>
                        </a:rPr>
                        <a:t>/</a:t>
                      </a:r>
                      <a:r>
                        <a:rPr lang="zh-CN" sz="1100" kern="100" dirty="0">
                          <a:effectLst/>
                          <a:latin typeface="宋体" panose="02010600030101010101" pitchFamily="2" charset="-122"/>
                          <a:ea typeface="宋体" panose="02010600030101010101" pitchFamily="2" charset="-122"/>
                        </a:rPr>
                        <a:t>功能点）</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17500">
                <a:tc>
                  <a:txBody>
                    <a:bodyPr/>
                    <a:lstStyle/>
                    <a:p>
                      <a:pPr indent="287020" algn="l">
                        <a:lnSpc>
                          <a:spcPct val="115000"/>
                        </a:lnSpc>
                      </a:pPr>
                      <a:r>
                        <a:rPr lang="en-US" sz="1100" kern="100">
                          <a:effectLst/>
                          <a:latin typeface="宋体" panose="02010600030101010101" pitchFamily="2" charset="-122"/>
                          <a:ea typeface="宋体" panose="02010600030101010101" pitchFamily="2" charset="-122"/>
                        </a:rPr>
                        <a:t>P10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87020" algn="l">
                        <a:lnSpc>
                          <a:spcPct val="115000"/>
                        </a:lnSpc>
                      </a:pPr>
                      <a:r>
                        <a:rPr lang="en-US" sz="1100" kern="100" dirty="0">
                          <a:effectLst/>
                          <a:latin typeface="宋体" panose="02010600030101010101" pitchFamily="2" charset="-122"/>
                          <a:ea typeface="宋体" panose="02010600030101010101" pitchFamily="2" charset="-122"/>
                        </a:rPr>
                        <a:t>P25</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87020" algn="l">
                        <a:lnSpc>
                          <a:spcPct val="115000"/>
                        </a:lnSpc>
                      </a:pPr>
                      <a:r>
                        <a:rPr lang="en-US" sz="1100" kern="100">
                          <a:effectLst/>
                          <a:latin typeface="宋体" panose="02010600030101010101" pitchFamily="2" charset="-122"/>
                          <a:ea typeface="宋体" panose="02010600030101010101" pitchFamily="2" charset="-122"/>
                        </a:rPr>
                        <a:t>P50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87020" algn="l">
                        <a:lnSpc>
                          <a:spcPct val="115000"/>
                        </a:lnSpc>
                      </a:pPr>
                      <a:r>
                        <a:rPr lang="en-US" sz="1100" kern="100" dirty="0">
                          <a:effectLst/>
                          <a:latin typeface="宋体" panose="02010600030101010101" pitchFamily="2" charset="-122"/>
                          <a:ea typeface="宋体" panose="02010600030101010101" pitchFamily="2" charset="-122"/>
                        </a:rPr>
                        <a:t>P75</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87020" algn="l">
                        <a:lnSpc>
                          <a:spcPct val="115000"/>
                        </a:lnSpc>
                      </a:pPr>
                      <a:r>
                        <a:rPr lang="en-US" sz="1100" kern="100">
                          <a:effectLst/>
                          <a:latin typeface="宋体" panose="02010600030101010101" pitchFamily="2" charset="-122"/>
                          <a:ea typeface="宋体" panose="02010600030101010101" pitchFamily="2" charset="-122"/>
                        </a:rPr>
                        <a:t>P90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17500">
                <a:tc>
                  <a:txBody>
                    <a:bodyPr/>
                    <a:lstStyle/>
                    <a:p>
                      <a:pPr indent="279400" algn="l">
                        <a:lnSpc>
                          <a:spcPct val="115000"/>
                        </a:lnSpc>
                      </a:pPr>
                      <a:r>
                        <a:rPr lang="en-US" sz="1100" kern="100">
                          <a:effectLst/>
                          <a:latin typeface="宋体" panose="02010600030101010101" pitchFamily="2" charset="-122"/>
                          <a:ea typeface="宋体" panose="02010600030101010101" pitchFamily="2" charset="-122"/>
                        </a:rPr>
                        <a:t>2.30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87020" algn="l">
                        <a:lnSpc>
                          <a:spcPct val="115000"/>
                        </a:lnSpc>
                      </a:pPr>
                      <a:r>
                        <a:rPr lang="en-US" sz="1100" kern="100" dirty="0">
                          <a:effectLst/>
                          <a:latin typeface="宋体" panose="02010600030101010101" pitchFamily="2" charset="-122"/>
                          <a:ea typeface="宋体" panose="02010600030101010101" pitchFamily="2" charset="-122"/>
                        </a:rPr>
                        <a:t>3.99</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87020" algn="l">
                        <a:lnSpc>
                          <a:spcPct val="115000"/>
                        </a:lnSpc>
                      </a:pPr>
                      <a:r>
                        <a:rPr lang="en-US" sz="1100" kern="100">
                          <a:effectLst/>
                          <a:latin typeface="宋体" panose="02010600030101010101" pitchFamily="2" charset="-122"/>
                          <a:ea typeface="宋体" panose="02010600030101010101" pitchFamily="2" charset="-122"/>
                        </a:rPr>
                        <a:t>7.19</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87020" algn="l">
                        <a:lnSpc>
                          <a:spcPct val="115000"/>
                        </a:lnSpc>
                      </a:pPr>
                      <a:r>
                        <a:rPr lang="en-US" sz="1100" kern="100">
                          <a:effectLst/>
                          <a:latin typeface="宋体" panose="02010600030101010101" pitchFamily="2" charset="-122"/>
                          <a:ea typeface="宋体" panose="02010600030101010101" pitchFamily="2" charset="-122"/>
                        </a:rPr>
                        <a:t>12.48</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kern="100" dirty="0">
                          <a:effectLst/>
                          <a:latin typeface="宋体" panose="02010600030101010101" pitchFamily="2" charset="-122"/>
                          <a:ea typeface="宋体" panose="02010600030101010101" pitchFamily="2" charset="-122"/>
                        </a:rPr>
                        <a:t>17.44</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4" name="文本框 33"/>
          <p:cNvSpPr txBox="1"/>
          <p:nvPr/>
        </p:nvSpPr>
        <p:spPr>
          <a:xfrm>
            <a:off x="1242423" y="3895881"/>
            <a:ext cx="8959522" cy="1334533"/>
          </a:xfrm>
          <a:prstGeom prst="rect">
            <a:avLst/>
          </a:prstGeom>
          <a:noFill/>
        </p:spPr>
        <p:txBody>
          <a:bodyPr wrap="square">
            <a:spAutoFit/>
          </a:bodyPr>
          <a:lstStyle/>
          <a:p>
            <a:pPr>
              <a:lnSpc>
                <a:spcPct val="150000"/>
              </a:lnSpc>
            </a:pP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针对基准数据，我们取</a:t>
            </a:r>
            <a:r>
              <a:rPr lang="en-US" altLang="zh-CN" sz="1400" dirty="0">
                <a:effectLst/>
                <a:latin typeface="宋体" panose="02010600030101010101" pitchFamily="2" charset="-122"/>
                <a:ea typeface="宋体" panose="02010600030101010101" pitchFamily="2" charset="-122"/>
                <a:cs typeface="Times New Roman" panose="02020603050405020304" pitchFamily="18" charset="0"/>
              </a:rPr>
              <a:t>p25</a:t>
            </a: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dirty="0">
                <a:effectLst/>
                <a:latin typeface="宋体" panose="02010600030101010101" pitchFamily="2" charset="-122"/>
                <a:ea typeface="宋体" panose="02010600030101010101" pitchFamily="2" charset="-122"/>
                <a:cs typeface="Times New Roman" panose="02020603050405020304" pitchFamily="18" charset="0"/>
              </a:rPr>
              <a:t>p50</a:t>
            </a: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dirty="0">
                <a:effectLst/>
                <a:latin typeface="宋体" panose="02010600030101010101" pitchFamily="2" charset="-122"/>
                <a:ea typeface="宋体" panose="02010600030101010101" pitchFamily="2" charset="-122"/>
                <a:cs typeface="Times New Roman" panose="02020603050405020304" pitchFamily="18" charset="0"/>
              </a:rPr>
              <a:t>p75</a:t>
            </a: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的生产率，计算区间范围和最可能值。</a:t>
            </a:r>
            <a:endParaRPr lang="en-US" altLang="zh-CN" sz="1400" dirty="0">
              <a:effectLst/>
              <a:latin typeface="宋体" panose="02010600030101010101" pitchFamily="2" charset="-122"/>
              <a:ea typeface="宋体" panose="02010600030101010101" pitchFamily="2" charset="-122"/>
              <a:cs typeface="Times New Roman" panose="02020603050405020304" pitchFamily="18" charset="0"/>
            </a:endParaRPr>
          </a:p>
          <a:p>
            <a:pPr>
              <a:lnSpc>
                <a:spcPct val="150000"/>
              </a:lnSpc>
            </a:pPr>
            <a:r>
              <a:rPr lang="zh-CN" altLang="zh-CN" sz="1400" b="1" dirty="0">
                <a:effectLst/>
                <a:latin typeface="宋体" panose="02010600030101010101" pitchFamily="2" charset="-122"/>
                <a:ea typeface="宋体" panose="02010600030101010101" pitchFamily="2" charset="-122"/>
                <a:cs typeface="Times New Roman" panose="02020603050405020304" pitchFamily="18" charset="0"/>
              </a:rPr>
              <a:t>未调整工作量</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生产率</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已调整功能点数量</a:t>
            </a:r>
            <a:endParaRPr lang="en-US" altLang="zh-CN" sz="1400" b="1" dirty="0">
              <a:effectLst/>
              <a:latin typeface="宋体" panose="02010600030101010101" pitchFamily="2" charset="-122"/>
              <a:ea typeface="宋体" panose="02010600030101010101" pitchFamily="2" charset="-122"/>
              <a:cs typeface="Times New Roman" panose="02020603050405020304" pitchFamily="18" charset="0"/>
            </a:endParaRPr>
          </a:p>
          <a:p>
            <a:pPr>
              <a:lnSpc>
                <a:spcPct val="150000"/>
              </a:lnSpc>
            </a:pP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由此可以得到未调整工作量</a:t>
            </a:r>
            <a:r>
              <a:rPr lang="en-US" altLang="zh-CN" sz="1400" dirty="0">
                <a:effectLst/>
                <a:latin typeface="宋体" panose="02010600030101010101" pitchFamily="2" charset="-122"/>
                <a:ea typeface="宋体" panose="02010600030101010101" pitchFamily="2" charset="-122"/>
                <a:cs typeface="Times New Roman" panose="02020603050405020304" pitchFamily="18" charset="0"/>
              </a:rPr>
              <a:t>UE</a:t>
            </a: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的最低值是</a:t>
            </a:r>
            <a:r>
              <a:rPr lang="en-US" altLang="zh-CN" sz="1400" dirty="0">
                <a:effectLst/>
                <a:latin typeface="宋体" panose="02010600030101010101" pitchFamily="2" charset="-122"/>
                <a:ea typeface="宋体" panose="02010600030101010101" pitchFamily="2" charset="-122"/>
                <a:cs typeface="Times New Roman" panose="02020603050405020304" pitchFamily="18" charset="0"/>
              </a:rPr>
              <a:t>1176.41ph</a:t>
            </a: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，最高值为</a:t>
            </a:r>
            <a:r>
              <a:rPr lang="en-US" altLang="zh-CN" sz="1400" dirty="0">
                <a:effectLst/>
                <a:latin typeface="宋体" panose="02010600030101010101" pitchFamily="2" charset="-122"/>
                <a:ea typeface="宋体" panose="02010600030101010101" pitchFamily="2" charset="-122"/>
                <a:cs typeface="Times New Roman" panose="02020603050405020304" pitchFamily="18" charset="0"/>
              </a:rPr>
              <a:t>3682.55ph</a:t>
            </a: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，中值为</a:t>
            </a:r>
            <a:r>
              <a:rPr lang="en-US" altLang="zh-CN" sz="1400" dirty="0">
                <a:effectLst/>
                <a:latin typeface="宋体" panose="02010600030101010101" pitchFamily="2" charset="-122"/>
                <a:ea typeface="宋体" panose="02010600030101010101" pitchFamily="2" charset="-122"/>
                <a:cs typeface="Times New Roman" panose="02020603050405020304" pitchFamily="18" charset="0"/>
              </a:rPr>
              <a:t>2119.90ph</a:t>
            </a: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400" dirty="0">
              <a:effectLst/>
              <a:latin typeface="宋体" panose="02010600030101010101" pitchFamily="2" charset="-122"/>
              <a:ea typeface="宋体" panose="02010600030101010101" pitchFamily="2" charset="-122"/>
              <a:cs typeface="Times New Roman" panose="02020603050405020304" pitchFamily="18" charset="0"/>
            </a:endParaRPr>
          </a:p>
          <a:p>
            <a:pPr>
              <a:lnSpc>
                <a:spcPct val="150000"/>
              </a:lnSpc>
            </a:pPr>
            <a:endParaRPr lang="zh-CN" altLang="en-US" sz="14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4492"/>
    </mc:Choice>
    <mc:Fallback>
      <p:transition spd="slow" advTm="1449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5807" y="41107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r>
              <a:rPr lang="en-US" altLang="zh-CN" sz="1800">
                <a:effectLst/>
                <a:latin typeface="Adobe 宋体 Std L" panose="02020300000000000000" pitchFamily="18" charset="-122"/>
                <a:cs typeface="Times New Roman" panose="02020603050405020304" pitchFamily="18" charset="0"/>
              </a:rPr>
              <a:t>DI</a:t>
            </a:r>
            <a:r>
              <a:rPr lang="zh-CN" altLang="zh-CN" sz="1800">
                <a:effectLst/>
                <a:ea typeface="Adobe 宋体 Std L" panose="02020300000000000000" pitchFamily="18" charset="-122"/>
                <a:cs typeface="Times New Roman" panose="02020603050405020304" pitchFamily="18" charset="0"/>
              </a:rPr>
              <a:t>评估指标</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293960" y="504831"/>
            <a:ext cx="2339102"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软件工作量估算</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099558" y="1202382"/>
            <a:ext cx="8871504" cy="1657698"/>
          </a:xfrm>
          <a:prstGeom prst="rect">
            <a:avLst/>
          </a:prstGeom>
          <a:noFill/>
        </p:spPr>
        <p:txBody>
          <a:bodyPr wrap="square">
            <a:spAutoFit/>
          </a:bodyPr>
          <a:lstStyle/>
          <a:p>
            <a:pPr indent="279400" algn="l">
              <a:lnSpc>
                <a:spcPct val="150000"/>
              </a:lnSpc>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依据</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软件研发成本度量规范</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标准中方程法描述，计算公式如下</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p>
          <a:p>
            <a:pPr indent="279400" algn="l">
              <a:lnSpc>
                <a:spcPct val="150000"/>
              </a:lnSpc>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工作量</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未调整工作量*软件调整因素*开发调整因素</a:t>
            </a:r>
          </a:p>
          <a:p>
            <a:pPr indent="279400" algn="l">
              <a:lnSpc>
                <a:spcPct val="150000"/>
              </a:lnSpc>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在行业方程法中，软件调整因素包括</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业务领域调整因子、应用领域调整因子、质量要求调整因子、完整性级别调整因子，使用如下公式计算：</a:t>
            </a:r>
          </a:p>
          <a:p>
            <a:pPr indent="279400" algn="l">
              <a:lnSpc>
                <a:spcPct val="150000"/>
              </a:lnSpc>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软件调整因素</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业务领域调整因子*应用领域调整因子*质量要求调整因子*完整性级别调整因子。</a:t>
            </a:r>
          </a:p>
        </p:txBody>
      </p:sp>
      <p:sp>
        <p:nvSpPr>
          <p:cNvPr id="5" name="Rectangle 2"/>
          <p:cNvSpPr>
            <a:spLocks noChangeArrowheads="1"/>
          </p:cNvSpPr>
          <p:nvPr/>
        </p:nvSpPr>
        <p:spPr bwMode="auto">
          <a:xfrm>
            <a:off x="994362" y="2859968"/>
            <a:ext cx="8797354" cy="2627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50000"/>
              </a:lnSpc>
              <a:spcBef>
                <a:spcPct val="0"/>
              </a:spcBef>
              <a:spcAft>
                <a:spcPct val="0"/>
              </a:spcAft>
              <a:buClrTx/>
              <a:buSzTx/>
              <a:buFontTx/>
              <a:buNone/>
            </a:pP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因为是预算阶段，其中开发调整因素无法确定，因此预算小组采用缺省开发调整因素为</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algn="l" defTabSz="914400" rtl="0" eaLnBrk="0" fontAlgn="base" latinLnBrk="0" hangingPunct="0">
              <a:lnSpc>
                <a:spcPct val="15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预算小组根据软件系统特征，查表获得各调整因子如下表</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p>
          <a:p>
            <a:pPr marL="0" marR="0" lvl="0" indent="279400" algn="l" defTabSz="914400" rtl="0" eaLnBrk="0" fontAlgn="base" latinLnBrk="0" hangingPunct="0">
              <a:lnSpc>
                <a:spcPct val="150000"/>
              </a:lnSpc>
              <a:spcBef>
                <a:spcPct val="0"/>
              </a:spcBef>
              <a:spcAft>
                <a:spcPct val="0"/>
              </a:spcAft>
              <a:buClrTx/>
              <a:buSzTx/>
              <a:buFontTx/>
              <a:buNone/>
            </a:pP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50000"/>
              </a:lnSpc>
              <a:spcBef>
                <a:spcPct val="0"/>
              </a:spcBef>
              <a:spcAft>
                <a:spcPct val="0"/>
              </a:spcAft>
              <a:buClrTx/>
              <a:buSzTx/>
              <a:buFontTx/>
              <a:buNone/>
            </a:pP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50000"/>
              </a:lnSpc>
              <a:spcBef>
                <a:spcPct val="0"/>
              </a:spcBef>
              <a:spcAft>
                <a:spcPct val="0"/>
              </a:spcAft>
              <a:buClrTx/>
              <a:buSzTx/>
              <a:buFontTx/>
              <a:buNone/>
            </a:pP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50000"/>
              </a:lnSpc>
              <a:spcBef>
                <a:spcPct val="0"/>
              </a:spcBef>
              <a:spcAft>
                <a:spcPct val="0"/>
              </a:spcAft>
              <a:buClrTx/>
              <a:buSzTx/>
              <a:buFontTx/>
              <a:buNone/>
            </a:pP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50000"/>
              </a:lnSpc>
              <a:spcBef>
                <a:spcPct val="0"/>
              </a:spcBef>
              <a:spcAft>
                <a:spcPct val="0"/>
              </a:spcAft>
              <a:buClrTx/>
              <a:buSzTx/>
              <a:buFontTx/>
              <a:buNone/>
            </a:pP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algn="l" defTabSz="914400" rtl="0" eaLnBrk="0" fontAlgn="base" latinLnBrk="0" hangingPunct="0">
              <a:lnSpc>
                <a:spcPct val="15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根据参数表，计算调整后的工作量最低值是</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6.69pm</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，最高值为</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20.94pm</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，中值为</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12.06pm</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graphicFrame>
        <p:nvGraphicFramePr>
          <p:cNvPr id="4" name="表格 3"/>
          <p:cNvGraphicFramePr>
            <a:graphicFrameLocks noGrp="1"/>
          </p:cNvGraphicFramePr>
          <p:nvPr/>
        </p:nvGraphicFramePr>
        <p:xfrm>
          <a:off x="1484961" y="3570823"/>
          <a:ext cx="4868062" cy="1587500"/>
        </p:xfrm>
        <a:graphic>
          <a:graphicData uri="http://schemas.openxmlformats.org/drawingml/2006/table">
            <a:tbl>
              <a:tblPr>
                <a:tableStyleId>{5C22544A-7EE6-4342-B048-85BDC9FD1C3A}</a:tableStyleId>
              </a:tblPr>
              <a:tblGrid>
                <a:gridCol w="2210265">
                  <a:extLst>
                    <a:ext uri="{9D8B030D-6E8A-4147-A177-3AD203B41FA5}">
                      <a16:colId xmlns:a16="http://schemas.microsoft.com/office/drawing/2014/main" val="20000"/>
                    </a:ext>
                  </a:extLst>
                </a:gridCol>
                <a:gridCol w="2657797">
                  <a:extLst>
                    <a:ext uri="{9D8B030D-6E8A-4147-A177-3AD203B41FA5}">
                      <a16:colId xmlns:a16="http://schemas.microsoft.com/office/drawing/2014/main" val="20001"/>
                    </a:ext>
                  </a:extLst>
                </a:gridCol>
              </a:tblGrid>
              <a:tr h="317500">
                <a:tc>
                  <a:txBody>
                    <a:bodyPr/>
                    <a:lstStyle/>
                    <a:p>
                      <a:pPr indent="27940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业务领域调整因子</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kern="100" dirty="0">
                          <a:solidFill>
                            <a:schemeClr val="tx1"/>
                          </a:solidFill>
                          <a:effectLst/>
                          <a:latin typeface="宋体" panose="02010600030101010101" pitchFamily="2" charset="-122"/>
                          <a:ea typeface="宋体" panose="02010600030101010101" pitchFamily="2" charset="-122"/>
                        </a:rPr>
                        <a:t>1.00</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17500">
                <a:tc>
                  <a:txBody>
                    <a:bodyPr/>
                    <a:lstStyle/>
                    <a:p>
                      <a:pPr indent="27940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应用领域调整因子</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kern="100" dirty="0">
                          <a:solidFill>
                            <a:schemeClr val="tx1"/>
                          </a:solidFill>
                          <a:effectLst/>
                          <a:latin typeface="宋体" panose="02010600030101010101" pitchFamily="2" charset="-122"/>
                          <a:ea typeface="宋体" panose="02010600030101010101" pitchFamily="2" charset="-122"/>
                        </a:rPr>
                        <a:t>1.00</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17500">
                <a:tc>
                  <a:txBody>
                    <a:bodyPr/>
                    <a:lstStyle/>
                    <a:p>
                      <a:pPr indent="279400" algn="l">
                        <a:lnSpc>
                          <a:spcPct val="115000"/>
                        </a:lnSpc>
                      </a:pPr>
                      <a:r>
                        <a:rPr lang="zh-CN" sz="1100" kern="100" dirty="0">
                          <a:solidFill>
                            <a:schemeClr val="tx1"/>
                          </a:solidFill>
                          <a:effectLst/>
                          <a:latin typeface="宋体" panose="02010600030101010101" pitchFamily="2" charset="-122"/>
                          <a:ea typeface="宋体" panose="02010600030101010101" pitchFamily="2" charset="-122"/>
                        </a:rPr>
                        <a:t>质量要求调整因子</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kern="100" dirty="0">
                          <a:solidFill>
                            <a:schemeClr val="tx1"/>
                          </a:solidFill>
                          <a:effectLst/>
                          <a:latin typeface="宋体" panose="02010600030101010101" pitchFamily="2" charset="-122"/>
                          <a:ea typeface="宋体" panose="02010600030101010101" pitchFamily="2" charset="-122"/>
                        </a:rPr>
                        <a:t>1.00</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17500">
                <a:tc>
                  <a:txBody>
                    <a:bodyPr/>
                    <a:lstStyle/>
                    <a:p>
                      <a:pPr indent="279400" algn="l">
                        <a:lnSpc>
                          <a:spcPct val="115000"/>
                        </a:lnSpc>
                      </a:pPr>
                      <a:r>
                        <a:rPr lang="zh-CN" sz="1100" kern="100">
                          <a:solidFill>
                            <a:schemeClr val="tx1"/>
                          </a:solidFill>
                          <a:effectLst/>
                          <a:latin typeface="宋体" panose="02010600030101010101" pitchFamily="2" charset="-122"/>
                          <a:ea typeface="宋体" panose="02010600030101010101" pitchFamily="2" charset="-122"/>
                        </a:rPr>
                        <a:t>完整性级别调整因子</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kern="100" dirty="0">
                          <a:solidFill>
                            <a:schemeClr val="tx1"/>
                          </a:solidFill>
                          <a:effectLst/>
                          <a:latin typeface="宋体" panose="02010600030101010101" pitchFamily="2" charset="-122"/>
                          <a:ea typeface="宋体" panose="02010600030101010101" pitchFamily="2" charset="-122"/>
                        </a:rPr>
                        <a:t>0.99</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17500">
                <a:tc>
                  <a:txBody>
                    <a:bodyPr/>
                    <a:lstStyle/>
                    <a:p>
                      <a:pPr indent="279400" algn="l">
                        <a:lnSpc>
                          <a:spcPct val="115000"/>
                        </a:lnSpc>
                      </a:pPr>
                      <a:r>
                        <a:rPr lang="zh-CN" sz="1100" b="1" kern="100" dirty="0">
                          <a:solidFill>
                            <a:schemeClr val="tx1"/>
                          </a:solidFill>
                          <a:effectLst/>
                          <a:latin typeface="宋体" panose="02010600030101010101" pitchFamily="2" charset="-122"/>
                          <a:ea typeface="宋体" panose="02010600030101010101" pitchFamily="2" charset="-122"/>
                        </a:rPr>
                        <a:t>软件调整因素</a:t>
                      </a:r>
                      <a:endParaRPr lang="zh-CN" sz="11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gn="l">
                        <a:lnSpc>
                          <a:spcPct val="115000"/>
                        </a:lnSpc>
                      </a:pPr>
                      <a:r>
                        <a:rPr lang="en-US" sz="1100" b="1" kern="100" dirty="0">
                          <a:solidFill>
                            <a:schemeClr val="tx1"/>
                          </a:solidFill>
                          <a:effectLst/>
                          <a:latin typeface="宋体" panose="02010600030101010101" pitchFamily="2" charset="-122"/>
                          <a:ea typeface="宋体" panose="02010600030101010101" pitchFamily="2" charset="-122"/>
                        </a:rPr>
                        <a:t>1.00*1.00*1.00*0.99 = 0.99</a:t>
                      </a:r>
                      <a:endParaRPr lang="zh-CN" sz="1100" b="1"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0607"/>
    </mc:Choice>
    <mc:Fallback>
      <p:transition spd="slow" advTm="2060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5807" y="41107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r>
              <a:rPr lang="en-US" altLang="zh-CN" sz="1800">
                <a:effectLst/>
                <a:latin typeface="Adobe 宋体 Std L" panose="02020300000000000000" pitchFamily="18" charset="-122"/>
                <a:cs typeface="Times New Roman" panose="02020603050405020304" pitchFamily="18" charset="0"/>
              </a:rPr>
              <a:t>DI</a:t>
            </a:r>
            <a:r>
              <a:rPr lang="zh-CN" altLang="zh-CN" sz="1800">
                <a:effectLst/>
                <a:ea typeface="Adobe 宋体 Std L" panose="02020300000000000000" pitchFamily="18" charset="-122"/>
                <a:cs typeface="Times New Roman" panose="02020603050405020304" pitchFamily="18" charset="0"/>
              </a:rPr>
              <a:t>评估指标</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091758" y="561237"/>
            <a:ext cx="9110187"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软件开发成本估算：依据工作量估算结果和平均人力成本费率计算</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p:cNvSpPr>
            <a:spLocks noChangeArrowheads="1"/>
          </p:cNvSpPr>
          <p:nvPr/>
        </p:nvSpPr>
        <p:spPr bwMode="auto">
          <a:xfrm>
            <a:off x="856912" y="1062370"/>
            <a:ext cx="8760608"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根据《软件研发成本度量规范》，预算小组确认该项目费用计算公式为：</a:t>
            </a:r>
            <a:endPar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algn="l" defTabSz="914400" rtl="0" eaLnBrk="0" fontAlgn="base" latinLnBrk="0" hangingPunct="0">
              <a:lnSpc>
                <a:spcPct val="100000"/>
              </a:lnSpc>
              <a:spcBef>
                <a:spcPct val="0"/>
              </a:spcBef>
              <a:spcAft>
                <a:spcPct val="0"/>
              </a:spcAft>
              <a:buClrTx/>
              <a:buSzTx/>
              <a:buFontTx/>
              <a:buNone/>
            </a:pPr>
            <a:r>
              <a:rPr kumimoji="0" lang="zh-CN"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成本</a:t>
            </a:r>
            <a:r>
              <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工作量*人月费率</a:t>
            </a:r>
            <a:r>
              <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直接非人力成本</a:t>
            </a:r>
            <a:endPar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基于</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《2020</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年中国软件行业基准数据</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，上海市软件开发基准人月费率为</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29608</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元</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人月。其中人月费率包括直接人力成本、间接人力成本和间接非人力成本。</a:t>
            </a:r>
          </a:p>
          <a:p>
            <a:pPr marL="0" marR="0" lvl="0" indent="27940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pic>
        <p:nvPicPr>
          <p:cNvPr id="7169" name="Picture 34" descr="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07" y="2130106"/>
            <a:ext cx="5400675" cy="13144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p:cNvSpPr>
            <a:spLocks noChangeArrowheads="1"/>
          </p:cNvSpPr>
          <p:nvPr/>
        </p:nvSpPr>
        <p:spPr bwMode="auto">
          <a:xfrm>
            <a:off x="914751" y="3529387"/>
            <a:ext cx="768490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本项目无差旅费，但存在购买设备等直接非人力成本。</a:t>
            </a: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00000"/>
              </a:lnSpc>
              <a:spcBef>
                <a:spcPct val="0"/>
              </a:spcBef>
              <a:spcAft>
                <a:spcPct val="0"/>
              </a:spcAft>
              <a:buClrTx/>
              <a:buSzTx/>
              <a:buFontTx/>
              <a:buNone/>
            </a:pP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00000"/>
              </a:lnSpc>
              <a:spcBef>
                <a:spcPct val="0"/>
              </a:spcBef>
              <a:spcAft>
                <a:spcPct val="0"/>
              </a:spcAft>
              <a:buClrTx/>
              <a:buSzTx/>
              <a:buFontTx/>
              <a:buNone/>
            </a:pP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00000"/>
              </a:lnSpc>
              <a:spcBef>
                <a:spcPct val="0"/>
              </a:spcBef>
              <a:spcAft>
                <a:spcPct val="0"/>
              </a:spcAft>
              <a:buClrTx/>
              <a:buSzTx/>
              <a:buFontTx/>
              <a:buNone/>
            </a:pP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00000"/>
              </a:lnSpc>
              <a:spcBef>
                <a:spcPct val="0"/>
              </a:spcBef>
              <a:spcAft>
                <a:spcPct val="0"/>
              </a:spcAft>
              <a:buClrTx/>
              <a:buSzTx/>
              <a:buFontTx/>
              <a:buNone/>
            </a:pP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79400" algn="l" defTabSz="914400" rtl="0" eaLnBrk="0" fontAlgn="base" latinLnBrk="0" hangingPunct="0">
              <a:lnSpc>
                <a:spcPct val="100000"/>
              </a:lnSpc>
              <a:spcBef>
                <a:spcPct val="0"/>
              </a:spcBef>
              <a:spcAft>
                <a:spcPct val="0"/>
              </a:spcAft>
              <a:buClrTx/>
              <a:buSzTx/>
              <a:buFontTx/>
              <a:buNone/>
            </a:pPr>
            <a:endPar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预算小组根据</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上海</a:t>
            </a: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市人月费率，确定项目软件开发成本的范围为：最低值为</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600077.52</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元，最高值为</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1021991.52</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元，中值</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759072.48</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为元。</a:t>
            </a: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graphicFrame>
        <p:nvGraphicFramePr>
          <p:cNvPr id="6" name="表格 5"/>
          <p:cNvGraphicFramePr>
            <a:graphicFrameLocks noGrp="1"/>
          </p:cNvGraphicFramePr>
          <p:nvPr/>
        </p:nvGraphicFramePr>
        <p:xfrm>
          <a:off x="1409905" y="4047648"/>
          <a:ext cx="7189749" cy="1388748"/>
        </p:xfrm>
        <a:graphic>
          <a:graphicData uri="http://schemas.openxmlformats.org/drawingml/2006/table">
            <a:tbl>
              <a:tblPr firstRow="1" firstCol="1" bandRow="1">
                <a:tableStyleId>{5C22544A-7EE6-4342-B048-85BDC9FD1C3A}</a:tableStyleId>
              </a:tblPr>
              <a:tblGrid>
                <a:gridCol w="2405777">
                  <a:extLst>
                    <a:ext uri="{9D8B030D-6E8A-4147-A177-3AD203B41FA5}">
                      <a16:colId xmlns:a16="http://schemas.microsoft.com/office/drawing/2014/main" val="20000"/>
                    </a:ext>
                  </a:extLst>
                </a:gridCol>
                <a:gridCol w="2431578">
                  <a:extLst>
                    <a:ext uri="{9D8B030D-6E8A-4147-A177-3AD203B41FA5}">
                      <a16:colId xmlns:a16="http://schemas.microsoft.com/office/drawing/2014/main" val="20001"/>
                    </a:ext>
                  </a:extLst>
                </a:gridCol>
                <a:gridCol w="2352394">
                  <a:extLst>
                    <a:ext uri="{9D8B030D-6E8A-4147-A177-3AD203B41FA5}">
                      <a16:colId xmlns:a16="http://schemas.microsoft.com/office/drawing/2014/main" val="20002"/>
                    </a:ext>
                  </a:extLst>
                </a:gridCol>
              </a:tblGrid>
              <a:tr h="0">
                <a:tc gridSpan="3">
                  <a:txBody>
                    <a:bodyPr/>
                    <a:lstStyle/>
                    <a:p>
                      <a:pPr indent="127000" algn="l">
                        <a:lnSpc>
                          <a:spcPct val="150000"/>
                        </a:lnSpc>
                      </a:pPr>
                      <a:r>
                        <a:rPr lang="zh-CN" sz="1200" b="1" i="0" kern="100" dirty="0">
                          <a:solidFill>
                            <a:schemeClr val="tx1"/>
                          </a:solidFill>
                          <a:effectLst/>
                          <a:latin typeface="宋体" panose="02010600030101010101" pitchFamily="2" charset="-122"/>
                          <a:ea typeface="宋体" panose="02010600030101010101" pitchFamily="2" charset="-122"/>
                        </a:rPr>
                        <a:t>设备及工具购置</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indent="127000" algn="r">
                        <a:lnSpc>
                          <a:spcPct val="150000"/>
                        </a:lnSpc>
                      </a:pPr>
                      <a:r>
                        <a:rPr lang="zh-CN" sz="1200" b="0" i="0" kern="100">
                          <a:solidFill>
                            <a:schemeClr val="tx1"/>
                          </a:solidFill>
                          <a:effectLst/>
                          <a:latin typeface="宋体" panose="02010600030101010101" pitchFamily="2" charset="-122"/>
                          <a:ea typeface="宋体" panose="02010600030101010101" pitchFamily="2" charset="-122"/>
                        </a:rPr>
                        <a:t>计算机与网络设备</a:t>
                      </a:r>
                      <a:endParaRPr lang="zh-CN" sz="1200" b="0" i="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r">
                        <a:lnSpc>
                          <a:spcPct val="150000"/>
                        </a:lnSpc>
                      </a:pPr>
                      <a:r>
                        <a:rPr lang="en-US" sz="1200" b="0" i="0" kern="100" dirty="0">
                          <a:solidFill>
                            <a:schemeClr val="tx1"/>
                          </a:solidFill>
                          <a:effectLst/>
                          <a:latin typeface="宋体" panose="02010600030101010101" pitchFamily="2" charset="-122"/>
                          <a:ea typeface="宋体" panose="02010600030101010101" pitchFamily="2" charset="-122"/>
                        </a:rPr>
                        <a:t>14</a:t>
                      </a:r>
                      <a:r>
                        <a:rPr lang="zh-CN" sz="1200" b="0" i="0" kern="100" dirty="0">
                          <a:solidFill>
                            <a:schemeClr val="tx1"/>
                          </a:solidFill>
                          <a:effectLst/>
                          <a:latin typeface="宋体" panose="02010600030101010101" pitchFamily="2" charset="-122"/>
                          <a:ea typeface="宋体" panose="02010600030101010101" pitchFamily="2" charset="-122"/>
                        </a:rPr>
                        <a:t>台</a:t>
                      </a:r>
                      <a:endParaRPr lang="zh-CN" sz="1200" b="0" i="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r">
                        <a:lnSpc>
                          <a:spcPct val="150000"/>
                        </a:lnSpc>
                      </a:pPr>
                      <a:r>
                        <a:rPr lang="en-US" sz="1200" b="0" i="0" kern="100" dirty="0">
                          <a:solidFill>
                            <a:schemeClr val="tx1"/>
                          </a:solidFill>
                          <a:effectLst/>
                          <a:latin typeface="宋体" panose="02010600030101010101" pitchFamily="2" charset="-122"/>
                          <a:ea typeface="宋体" panose="02010600030101010101" pitchFamily="2" charset="-122"/>
                        </a:rPr>
                        <a:t>28</a:t>
                      </a:r>
                      <a:r>
                        <a:rPr lang="zh-CN" sz="1200" b="0" i="0" kern="100" dirty="0">
                          <a:solidFill>
                            <a:schemeClr val="tx1"/>
                          </a:solidFill>
                          <a:effectLst/>
                          <a:latin typeface="宋体" panose="02010600030101010101" pitchFamily="2" charset="-122"/>
                          <a:ea typeface="宋体" panose="02010600030101010101" pitchFamily="2" charset="-122"/>
                        </a:rPr>
                        <a:t>万（</a:t>
                      </a:r>
                      <a:r>
                        <a:rPr lang="en-US" sz="1200" b="0" i="0" kern="100" dirty="0">
                          <a:solidFill>
                            <a:schemeClr val="tx1"/>
                          </a:solidFill>
                          <a:effectLst/>
                          <a:latin typeface="宋体" panose="02010600030101010101" pitchFamily="2" charset="-122"/>
                          <a:ea typeface="宋体" panose="02010600030101010101" pitchFamily="2" charset="-122"/>
                        </a:rPr>
                        <a:t>20000</a:t>
                      </a:r>
                      <a:r>
                        <a:rPr lang="zh-CN" sz="1200" b="0" i="0" kern="100" dirty="0">
                          <a:solidFill>
                            <a:schemeClr val="tx1"/>
                          </a:solidFill>
                          <a:effectLst/>
                          <a:latin typeface="宋体" panose="02010600030101010101" pitchFamily="2" charset="-122"/>
                          <a:ea typeface="宋体" panose="02010600030101010101" pitchFamily="2" charset="-122"/>
                        </a:rPr>
                        <a:t>元</a:t>
                      </a:r>
                      <a:r>
                        <a:rPr lang="en-US" sz="1200" b="0" i="0" kern="100" dirty="0">
                          <a:solidFill>
                            <a:schemeClr val="tx1"/>
                          </a:solidFill>
                          <a:effectLst/>
                          <a:latin typeface="宋体" panose="02010600030101010101" pitchFamily="2" charset="-122"/>
                          <a:ea typeface="宋体" panose="02010600030101010101" pitchFamily="2" charset="-122"/>
                        </a:rPr>
                        <a:t>/</a:t>
                      </a:r>
                      <a:r>
                        <a:rPr lang="zh-CN" sz="1200" b="0" i="0" kern="100" dirty="0">
                          <a:solidFill>
                            <a:schemeClr val="tx1"/>
                          </a:solidFill>
                          <a:effectLst/>
                          <a:latin typeface="宋体" panose="02010600030101010101" pitchFamily="2" charset="-122"/>
                          <a:ea typeface="宋体" panose="02010600030101010101" pitchFamily="2" charset="-122"/>
                        </a:rPr>
                        <a:t>工位，</a:t>
                      </a:r>
                      <a:r>
                        <a:rPr lang="en-US" sz="1200" b="0" i="0" kern="100" dirty="0">
                          <a:solidFill>
                            <a:schemeClr val="tx1"/>
                          </a:solidFill>
                          <a:effectLst/>
                          <a:latin typeface="宋体" panose="02010600030101010101" pitchFamily="2" charset="-122"/>
                          <a:ea typeface="宋体" panose="02010600030101010101" pitchFamily="2" charset="-122"/>
                        </a:rPr>
                        <a:t>14</a:t>
                      </a:r>
                      <a:r>
                        <a:rPr lang="zh-CN" sz="1200" b="0" i="0" kern="100" dirty="0">
                          <a:solidFill>
                            <a:schemeClr val="tx1"/>
                          </a:solidFill>
                          <a:effectLst/>
                          <a:latin typeface="宋体" panose="02010600030101010101" pitchFamily="2" charset="-122"/>
                          <a:ea typeface="宋体" panose="02010600030101010101" pitchFamily="2" charset="-122"/>
                        </a:rPr>
                        <a:t>人）</a:t>
                      </a:r>
                      <a:endParaRPr lang="zh-CN" sz="1200" b="0" i="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indent="127000" algn="r">
                        <a:lnSpc>
                          <a:spcPct val="150000"/>
                        </a:lnSpc>
                      </a:pPr>
                      <a:r>
                        <a:rPr lang="zh-CN" sz="1200" b="0" i="0" kern="100">
                          <a:solidFill>
                            <a:schemeClr val="tx1"/>
                          </a:solidFill>
                          <a:effectLst/>
                          <a:latin typeface="宋体" panose="02010600030101010101" pitchFamily="2" charset="-122"/>
                          <a:ea typeface="宋体" panose="02010600030101010101" pitchFamily="2" charset="-122"/>
                        </a:rPr>
                        <a:t>办公家具</a:t>
                      </a:r>
                      <a:endParaRPr lang="zh-CN" sz="1200" b="0" i="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r">
                        <a:lnSpc>
                          <a:spcPct val="150000"/>
                        </a:lnSpc>
                      </a:pPr>
                      <a:r>
                        <a:rPr lang="en-US" sz="1200" b="0" i="0" kern="100">
                          <a:solidFill>
                            <a:schemeClr val="tx1"/>
                          </a:solidFill>
                          <a:effectLst/>
                          <a:latin typeface="宋体" panose="02010600030101010101" pitchFamily="2" charset="-122"/>
                          <a:ea typeface="宋体" panose="02010600030101010101" pitchFamily="2" charset="-122"/>
                        </a:rPr>
                        <a:t>14</a:t>
                      </a:r>
                      <a:r>
                        <a:rPr lang="zh-CN" sz="1200" b="0" i="0" kern="100">
                          <a:solidFill>
                            <a:schemeClr val="tx1"/>
                          </a:solidFill>
                          <a:effectLst/>
                          <a:latin typeface="宋体" panose="02010600030101010101" pitchFamily="2" charset="-122"/>
                          <a:ea typeface="宋体" panose="02010600030101010101" pitchFamily="2" charset="-122"/>
                        </a:rPr>
                        <a:t>人</a:t>
                      </a:r>
                      <a:endParaRPr lang="zh-CN" sz="1200" b="0" i="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r">
                        <a:lnSpc>
                          <a:spcPct val="150000"/>
                        </a:lnSpc>
                      </a:pPr>
                      <a:r>
                        <a:rPr lang="en-US" sz="1200" b="0" i="0" kern="100" dirty="0">
                          <a:solidFill>
                            <a:schemeClr val="tx1"/>
                          </a:solidFill>
                          <a:effectLst/>
                          <a:latin typeface="宋体" panose="02010600030101010101" pitchFamily="2" charset="-122"/>
                          <a:ea typeface="宋体" panose="02010600030101010101" pitchFamily="2" charset="-122"/>
                        </a:rPr>
                        <a:t>4.2</a:t>
                      </a:r>
                      <a:r>
                        <a:rPr lang="zh-CN" sz="1200" b="0" i="0" kern="100" dirty="0">
                          <a:solidFill>
                            <a:schemeClr val="tx1"/>
                          </a:solidFill>
                          <a:effectLst/>
                          <a:latin typeface="宋体" panose="02010600030101010101" pitchFamily="2" charset="-122"/>
                          <a:ea typeface="宋体" panose="02010600030101010101" pitchFamily="2" charset="-122"/>
                        </a:rPr>
                        <a:t>万（</a:t>
                      </a:r>
                      <a:r>
                        <a:rPr lang="en-US" sz="1200" b="0" i="0" kern="100" dirty="0">
                          <a:solidFill>
                            <a:schemeClr val="tx1"/>
                          </a:solidFill>
                          <a:effectLst/>
                          <a:latin typeface="宋体" panose="02010600030101010101" pitchFamily="2" charset="-122"/>
                          <a:ea typeface="宋体" panose="02010600030101010101" pitchFamily="2" charset="-122"/>
                        </a:rPr>
                        <a:t>3000</a:t>
                      </a:r>
                      <a:r>
                        <a:rPr lang="zh-CN" sz="1200" b="0" i="0" kern="100" dirty="0">
                          <a:solidFill>
                            <a:schemeClr val="tx1"/>
                          </a:solidFill>
                          <a:effectLst/>
                          <a:latin typeface="宋体" panose="02010600030101010101" pitchFamily="2" charset="-122"/>
                          <a:ea typeface="宋体" panose="02010600030101010101" pitchFamily="2" charset="-122"/>
                        </a:rPr>
                        <a:t>元</a:t>
                      </a:r>
                      <a:r>
                        <a:rPr lang="en-US" sz="1200" b="0" i="0" kern="100" dirty="0">
                          <a:solidFill>
                            <a:schemeClr val="tx1"/>
                          </a:solidFill>
                          <a:effectLst/>
                          <a:latin typeface="宋体" panose="02010600030101010101" pitchFamily="2" charset="-122"/>
                          <a:ea typeface="宋体" panose="02010600030101010101" pitchFamily="2" charset="-122"/>
                        </a:rPr>
                        <a:t>/</a:t>
                      </a:r>
                      <a:r>
                        <a:rPr lang="zh-CN" sz="1200" b="0" i="0" kern="100" dirty="0">
                          <a:solidFill>
                            <a:schemeClr val="tx1"/>
                          </a:solidFill>
                          <a:effectLst/>
                          <a:latin typeface="宋体" panose="02010600030101010101" pitchFamily="2" charset="-122"/>
                          <a:ea typeface="宋体" panose="02010600030101010101" pitchFamily="2" charset="-122"/>
                        </a:rPr>
                        <a:t>工位，</a:t>
                      </a:r>
                      <a:r>
                        <a:rPr lang="en-US" sz="1200" b="0" i="0" kern="100" dirty="0">
                          <a:solidFill>
                            <a:schemeClr val="tx1"/>
                          </a:solidFill>
                          <a:effectLst/>
                          <a:latin typeface="宋体" panose="02010600030101010101" pitchFamily="2" charset="-122"/>
                          <a:ea typeface="宋体" panose="02010600030101010101" pitchFamily="2" charset="-122"/>
                        </a:rPr>
                        <a:t>14</a:t>
                      </a:r>
                      <a:r>
                        <a:rPr lang="zh-CN" sz="1200" b="0" i="0" kern="100" dirty="0">
                          <a:solidFill>
                            <a:schemeClr val="tx1"/>
                          </a:solidFill>
                          <a:effectLst/>
                          <a:latin typeface="宋体" panose="02010600030101010101" pitchFamily="2" charset="-122"/>
                          <a:ea typeface="宋体" panose="02010600030101010101" pitchFamily="2" charset="-122"/>
                        </a:rPr>
                        <a:t>人）</a:t>
                      </a:r>
                      <a:endParaRPr lang="zh-CN" sz="1200" b="0" i="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gridSpan="3">
                  <a:txBody>
                    <a:bodyPr/>
                    <a:lstStyle/>
                    <a:p>
                      <a:pPr indent="127000" algn="l">
                        <a:lnSpc>
                          <a:spcPct val="150000"/>
                        </a:lnSpc>
                      </a:pPr>
                      <a:r>
                        <a:rPr lang="zh-CN" sz="1200" b="1" i="0" kern="100" dirty="0">
                          <a:solidFill>
                            <a:schemeClr val="tx1"/>
                          </a:solidFill>
                          <a:effectLst/>
                          <a:latin typeface="宋体" panose="02010600030101010101" pitchFamily="2" charset="-122"/>
                          <a:ea typeface="宋体" panose="02010600030101010101" pitchFamily="2" charset="-122"/>
                        </a:rPr>
                        <a:t>空间资源</a:t>
                      </a:r>
                      <a:r>
                        <a:rPr lang="en-US" sz="1200" b="0" i="0" kern="100" dirty="0">
                          <a:solidFill>
                            <a:schemeClr val="tx1"/>
                          </a:solidFill>
                          <a:effectLst/>
                          <a:latin typeface="宋体" panose="02010600030101010101" pitchFamily="2" charset="-122"/>
                          <a:ea typeface="宋体" panose="02010600030101010101" pitchFamily="2" charset="-122"/>
                        </a:rPr>
                        <a:t> </a:t>
                      </a:r>
                      <a:endParaRPr lang="zh-CN" altLang="en-US" sz="1200" b="0" i="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indent="127000" algn="r">
                        <a:lnSpc>
                          <a:spcPct val="150000"/>
                        </a:lnSpc>
                      </a:pPr>
                      <a:r>
                        <a:rPr lang="zh-CN" sz="1200" b="0" i="0" kern="100">
                          <a:solidFill>
                            <a:schemeClr val="tx1"/>
                          </a:solidFill>
                          <a:effectLst/>
                          <a:latin typeface="宋体" panose="02010600030101010101" pitchFamily="2" charset="-122"/>
                          <a:ea typeface="宋体" panose="02010600030101010101" pitchFamily="2" charset="-122"/>
                        </a:rPr>
                        <a:t>办公场地</a:t>
                      </a:r>
                      <a:endParaRPr lang="zh-CN" sz="1200" b="0" i="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r">
                        <a:lnSpc>
                          <a:spcPct val="150000"/>
                        </a:lnSpc>
                      </a:pPr>
                      <a:r>
                        <a:rPr lang="en-US" sz="1200" b="0" i="0" kern="100">
                          <a:solidFill>
                            <a:schemeClr val="tx1"/>
                          </a:solidFill>
                          <a:effectLst/>
                          <a:latin typeface="宋体" panose="02010600030101010101" pitchFamily="2" charset="-122"/>
                          <a:ea typeface="宋体" panose="02010600030101010101" pitchFamily="2" charset="-122"/>
                        </a:rPr>
                        <a:t>400</a:t>
                      </a:r>
                      <a:r>
                        <a:rPr lang="zh-CN" sz="1200" b="0" i="0" kern="100">
                          <a:solidFill>
                            <a:schemeClr val="tx1"/>
                          </a:solidFill>
                          <a:effectLst/>
                          <a:latin typeface="宋体" panose="02010600030101010101" pitchFamily="2" charset="-122"/>
                          <a:ea typeface="宋体" panose="02010600030101010101" pitchFamily="2" charset="-122"/>
                        </a:rPr>
                        <a:t>平米</a:t>
                      </a:r>
                      <a:endParaRPr lang="zh-CN" sz="1200" b="0" i="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r">
                        <a:lnSpc>
                          <a:spcPct val="150000"/>
                        </a:lnSpc>
                      </a:pPr>
                      <a:r>
                        <a:rPr lang="en-US" sz="1200" b="0" i="0" kern="100">
                          <a:solidFill>
                            <a:schemeClr val="tx1"/>
                          </a:solidFill>
                          <a:effectLst/>
                          <a:latin typeface="宋体" panose="02010600030101010101" pitchFamily="2" charset="-122"/>
                          <a:ea typeface="宋体" panose="02010600030101010101" pitchFamily="2" charset="-122"/>
                        </a:rPr>
                        <a:t>8</a:t>
                      </a:r>
                      <a:r>
                        <a:rPr lang="zh-CN" sz="1200" b="0" i="0" kern="100">
                          <a:solidFill>
                            <a:schemeClr val="tx1"/>
                          </a:solidFill>
                          <a:effectLst/>
                          <a:latin typeface="宋体" panose="02010600030101010101" pitchFamily="2" charset="-122"/>
                          <a:ea typeface="宋体" panose="02010600030101010101" pitchFamily="2" charset="-122"/>
                        </a:rPr>
                        <a:t>万（</a:t>
                      </a:r>
                      <a:r>
                        <a:rPr lang="en-US" sz="1200" b="0" i="0" kern="100">
                          <a:solidFill>
                            <a:schemeClr val="tx1"/>
                          </a:solidFill>
                          <a:effectLst/>
                          <a:latin typeface="宋体" panose="02010600030101010101" pitchFamily="2" charset="-122"/>
                          <a:ea typeface="宋体" panose="02010600030101010101" pitchFamily="2" charset="-122"/>
                        </a:rPr>
                        <a:t>200</a:t>
                      </a:r>
                      <a:r>
                        <a:rPr lang="zh-CN" sz="1200" b="0" i="0" kern="100">
                          <a:solidFill>
                            <a:schemeClr val="tx1"/>
                          </a:solidFill>
                          <a:effectLst/>
                          <a:latin typeface="宋体" panose="02010600030101010101" pitchFamily="2" charset="-122"/>
                          <a:ea typeface="宋体" panose="02010600030101010101" pitchFamily="2" charset="-122"/>
                        </a:rPr>
                        <a:t>元</a:t>
                      </a:r>
                      <a:r>
                        <a:rPr lang="en-US" sz="1200" b="0" i="0" kern="100">
                          <a:solidFill>
                            <a:schemeClr val="tx1"/>
                          </a:solidFill>
                          <a:effectLst/>
                          <a:latin typeface="宋体" panose="02010600030101010101" pitchFamily="2" charset="-122"/>
                          <a:ea typeface="宋体" panose="02010600030101010101" pitchFamily="2" charset="-122"/>
                        </a:rPr>
                        <a:t>/</a:t>
                      </a:r>
                      <a:r>
                        <a:rPr lang="zh-CN" sz="1200" b="0" i="0" kern="100">
                          <a:solidFill>
                            <a:schemeClr val="tx1"/>
                          </a:solidFill>
                          <a:effectLst/>
                          <a:latin typeface="宋体" panose="02010600030101010101" pitchFamily="2" charset="-122"/>
                          <a:ea typeface="宋体" panose="02010600030101010101" pitchFamily="2" charset="-122"/>
                        </a:rPr>
                        <a:t>平米）</a:t>
                      </a:r>
                      <a:endParaRPr lang="zh-CN" sz="1200" b="0" i="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gridSpan="2">
                  <a:txBody>
                    <a:bodyPr/>
                    <a:lstStyle/>
                    <a:p>
                      <a:pPr indent="127000" algn="r">
                        <a:lnSpc>
                          <a:spcPct val="150000"/>
                        </a:lnSpc>
                      </a:pPr>
                      <a:r>
                        <a:rPr lang="zh-CN" sz="1200" b="0" i="0" kern="100">
                          <a:solidFill>
                            <a:schemeClr val="tx1"/>
                          </a:solidFill>
                          <a:effectLst/>
                          <a:latin typeface="宋体" panose="02010600030101010101" pitchFamily="2" charset="-122"/>
                          <a:ea typeface="宋体" panose="02010600030101010101" pitchFamily="2" charset="-122"/>
                        </a:rPr>
                        <a:t>合计</a:t>
                      </a:r>
                      <a:endParaRPr lang="zh-CN" sz="1200" b="0" i="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indent="127000" algn="r">
                        <a:lnSpc>
                          <a:spcPct val="150000"/>
                        </a:lnSpc>
                      </a:pPr>
                      <a:r>
                        <a:rPr lang="en-US" sz="1200" b="0" i="0" kern="100" dirty="0">
                          <a:solidFill>
                            <a:schemeClr val="tx1"/>
                          </a:solidFill>
                          <a:effectLst/>
                          <a:latin typeface="宋体" panose="02010600030101010101" pitchFamily="2" charset="-122"/>
                          <a:ea typeface="宋体" panose="02010600030101010101" pitchFamily="2" charset="-122"/>
                        </a:rPr>
                        <a:t>40.2</a:t>
                      </a:r>
                      <a:r>
                        <a:rPr lang="zh-CN" sz="1200" b="0" i="0" kern="100" dirty="0">
                          <a:solidFill>
                            <a:schemeClr val="tx1"/>
                          </a:solidFill>
                          <a:effectLst/>
                          <a:latin typeface="宋体" panose="02010600030101010101" pitchFamily="2" charset="-122"/>
                          <a:ea typeface="宋体" panose="02010600030101010101" pitchFamily="2" charset="-122"/>
                        </a:rPr>
                        <a:t>万</a:t>
                      </a:r>
                      <a:endParaRPr lang="zh-CN" sz="1200" b="0" i="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19964"/>
    </mc:Choice>
    <mc:Fallback>
      <p:transition spd="slow" advTm="19964"/>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5807" y="41107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r>
              <a:rPr lang="en-US" altLang="zh-CN" sz="1800">
                <a:effectLst/>
                <a:latin typeface="Adobe 宋体 Std L" panose="02020300000000000000" pitchFamily="18" charset="-122"/>
                <a:cs typeface="Times New Roman" panose="02020603050405020304" pitchFamily="18" charset="0"/>
              </a:rPr>
              <a:t>DI</a:t>
            </a:r>
            <a:r>
              <a:rPr lang="zh-CN" altLang="zh-CN" sz="1800">
                <a:effectLst/>
                <a:ea typeface="Adobe 宋体 Std L" panose="02020300000000000000" pitchFamily="18" charset="-122"/>
                <a:cs typeface="Times New Roman" panose="02020603050405020304" pitchFamily="18" charset="0"/>
              </a:rPr>
              <a:t>评估指标</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246166" y="538137"/>
            <a:ext cx="8186857"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软件开发成本估算：依据规模估算结果和规模综合单价计算</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p:cNvSpPr>
            <a:spLocks noChangeArrowheads="1"/>
          </p:cNvSpPr>
          <p:nvPr/>
        </p:nvSpPr>
        <p:spPr bwMode="auto">
          <a:xfrm>
            <a:off x="662800" y="1016621"/>
            <a:ext cx="1034129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根据国家标准</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GB/T 36964-2018</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，项目的开发成本也可以用以下公式计算：</a:t>
            </a: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defTabSz="914400" rtl="0" eaLnBrk="0" fontAlgn="base" latinLnBrk="0" hangingPunct="0">
              <a:lnSpc>
                <a:spcPct val="150000"/>
              </a:lnSpc>
              <a:spcBef>
                <a:spcPct val="0"/>
              </a:spcBef>
              <a:spcAft>
                <a:spcPct val="0"/>
              </a:spcAft>
              <a:buClrTx/>
              <a:buSzTx/>
              <a:buFontTx/>
              <a:buNone/>
            </a:pPr>
            <a:r>
              <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SDC=P*S+DNC</a:t>
            </a:r>
            <a:endPar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algn="l" defTabSz="914400" rtl="0" eaLnBrk="0" fontAlgn="base" latinLnBrk="0" hangingPunct="0">
              <a:lnSpc>
                <a:spcPct val="15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式中各个参数含义如下：</a:t>
            </a: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algn="l" defTabSz="914400" rtl="0" eaLnBrk="0" fontAlgn="base" latinLnBrk="0" hangingPunct="0">
              <a:lnSpc>
                <a:spcPct val="150000"/>
              </a:lnSpc>
              <a:spcBef>
                <a:spcPct val="0"/>
              </a:spcBef>
              <a:spcAft>
                <a:spcPct val="0"/>
              </a:spcAft>
              <a:buClrTx/>
              <a:buSzTx/>
              <a:buFontTx/>
              <a:buChar char="•"/>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SDC</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：软件开发成本，单位为元</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algn="l" defTabSz="914400" rtl="0" eaLnBrk="0" fontAlgn="base" latinLnBrk="0" hangingPunct="0">
              <a:lnSpc>
                <a:spcPct val="150000"/>
              </a:lnSpc>
              <a:spcBef>
                <a:spcPct val="0"/>
              </a:spcBef>
              <a:spcAft>
                <a:spcPct val="0"/>
              </a:spcAft>
              <a:buClrTx/>
              <a:buSzTx/>
              <a:buFontTx/>
              <a:buChar char="•"/>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：规模综合单价</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单位为元每功能点</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元</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/FP);</a:t>
            </a: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algn="l" defTabSz="914400" rtl="0" eaLnBrk="0" fontAlgn="base" latinLnBrk="0" hangingPunct="0">
              <a:lnSpc>
                <a:spcPct val="150000"/>
              </a:lnSpc>
              <a:spcBef>
                <a:spcPct val="0"/>
              </a:spcBef>
              <a:spcAft>
                <a:spcPct val="0"/>
              </a:spcAft>
              <a:buClrTx/>
              <a:buSzTx/>
              <a:buFontTx/>
              <a:buChar char="•"/>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S</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：软件规模</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单位为功能点</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(FP);</a:t>
            </a: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algn="l" defTabSz="914400" rtl="0" eaLnBrk="0" fontAlgn="base" latinLnBrk="0" hangingPunct="0">
              <a:lnSpc>
                <a:spcPct val="150000"/>
              </a:lnSpc>
              <a:spcBef>
                <a:spcPct val="0"/>
              </a:spcBef>
              <a:spcAft>
                <a:spcPct val="0"/>
              </a:spcAft>
              <a:buClrTx/>
              <a:buSzTx/>
              <a:buFontTx/>
              <a:buChar char="•"/>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DNC</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：直接非人力成本，单位为元。</a:t>
            </a: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在这个公式中，直接人力成本和间接成本的总和可以用软件规模和软件规模综合单价得到，即从功能点和每功能点价格所得。</a:t>
            </a: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79400" algn="l" defTabSz="914400" rtl="0" eaLnBrk="0" fontAlgn="base" latinLnBrk="0" hangingPunct="0">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pic>
        <p:nvPicPr>
          <p:cNvPr id="10241" name="Picture 35" descr="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552" y="1861054"/>
            <a:ext cx="5400675" cy="8858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914751" y="3375566"/>
            <a:ext cx="84208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79400" algn="l" defTabSz="914400" rtl="0" eaLnBrk="0" fontAlgn="base" latinLnBrk="0" hangingPunct="0">
              <a:lnSpc>
                <a:spcPct val="100000"/>
              </a:lnSpc>
              <a:spcBef>
                <a:spcPct val="0"/>
              </a:spcBef>
              <a:spcAft>
                <a:spcPct val="0"/>
              </a:spcAft>
              <a:buClrTx/>
              <a:buSzTx/>
              <a:buFontTx/>
              <a:buNone/>
            </a:pPr>
            <a:br>
              <a:rPr kumimoji="0" lang="zh-CN" altLang="zh-CN" sz="1400" b="0" i="0" u="none" strike="noStrike" cap="none" normalizeH="0" baseline="0" dirty="0">
                <a:ln>
                  <a:noFill/>
                </a:ln>
                <a:solidFill>
                  <a:schemeClr val="tx1"/>
                </a:solidFill>
                <a:effectLst/>
                <a:latin typeface="等线" panose="02010600030101010101" charset="-122"/>
                <a:ea typeface="宋体" panose="02010600030101010101" pitchFamily="2" charset="-122"/>
                <a:cs typeface="Times New Roman" panose="02020603050405020304" pitchFamily="18" charset="0"/>
              </a:rPr>
            </a:br>
            <a:r>
              <a:rPr kumimoji="0" lang="zh-CN" altLang="zh-CN" sz="1400" b="0" i="0" u="none" strike="noStrike" cap="none" normalizeH="0" baseline="0" dirty="0">
                <a:ln>
                  <a:noFill/>
                </a:ln>
                <a:solidFill>
                  <a:schemeClr val="tx1"/>
                </a:solidFill>
                <a:effectLst/>
                <a:latin typeface="Adobe 宋体 Std L" panose="02020300000000000000" pitchFamily="18" charset="-122"/>
                <a:ea typeface="Adobe 宋体 Std L" panose="02020300000000000000" pitchFamily="18" charset="-122"/>
                <a:cs typeface="Times New Roman" panose="02020603050405020304" pitchFamily="18" charset="0"/>
              </a:rPr>
              <a:t>根据中国软件行业的基准数据</a:t>
            </a:r>
            <a:r>
              <a:rPr kumimoji="0" lang="en-US" altLang="zh-CN" sz="1400" b="0" i="0" u="none" strike="noStrike" cap="none" normalizeH="0" baseline="0" dirty="0">
                <a:ln>
                  <a:noFill/>
                </a:ln>
                <a:solidFill>
                  <a:schemeClr val="tx1"/>
                </a:solidFill>
                <a:effectLst/>
                <a:latin typeface="Adobe 宋体 Std L" panose="02020300000000000000" pitchFamily="18" charset="-122"/>
                <a:ea typeface="Adobe 宋体 Std L" panose="02020300000000000000" pitchFamily="18" charset="-122"/>
                <a:cs typeface="Times New Roman" panose="02020603050405020304" pitchFamily="18" charset="0"/>
              </a:rPr>
              <a:t>CSBMK-2020</a:t>
            </a:r>
            <a:r>
              <a:rPr kumimoji="0" lang="zh-CN" altLang="en-US" sz="1400" b="0" i="0" u="none" strike="noStrike" cap="none" normalizeH="0" baseline="0" dirty="0">
                <a:ln>
                  <a:noFill/>
                </a:ln>
                <a:solidFill>
                  <a:schemeClr val="tx1"/>
                </a:solidFill>
                <a:effectLst/>
                <a:latin typeface="Adobe 宋体 Std L" panose="02020300000000000000" pitchFamily="18" charset="-122"/>
                <a:ea typeface="Adobe 宋体 Std L" panose="02020300000000000000" pitchFamily="18" charset="-122"/>
                <a:cs typeface="Times New Roman" panose="02020603050405020304" pitchFamily="18" charset="0"/>
              </a:rPr>
              <a:t>，北京地区软件开发行业功能点单价基准为</a:t>
            </a:r>
            <a:r>
              <a:rPr kumimoji="0" lang="en-US" altLang="zh-CN" sz="1400" b="0" i="0" u="none" strike="noStrike" cap="none" normalizeH="0" baseline="0" dirty="0">
                <a:ln>
                  <a:noFill/>
                </a:ln>
                <a:solidFill>
                  <a:schemeClr val="tx1"/>
                </a:solidFill>
                <a:effectLst/>
                <a:latin typeface="Adobe 宋体 Std L" panose="02020300000000000000" pitchFamily="18" charset="-122"/>
                <a:ea typeface="Adobe 宋体 Std L" panose="02020300000000000000" pitchFamily="18" charset="-122"/>
                <a:cs typeface="Times New Roman" panose="02020603050405020304" pitchFamily="18" charset="0"/>
              </a:rPr>
              <a:t>1245.19</a:t>
            </a:r>
            <a:r>
              <a:rPr kumimoji="0" lang="zh-CN" altLang="en-US" sz="1400" b="0" i="0" u="none" strike="noStrike" cap="none" normalizeH="0" baseline="0" dirty="0">
                <a:ln>
                  <a:noFill/>
                </a:ln>
                <a:solidFill>
                  <a:schemeClr val="tx1"/>
                </a:solidFill>
                <a:effectLst/>
                <a:latin typeface="Adobe 宋体 Std L" panose="02020300000000000000" pitchFamily="18" charset="-122"/>
                <a:ea typeface="Adobe 宋体 Std L" panose="02020300000000000000" pitchFamily="18" charset="-122"/>
                <a:cs typeface="Times New Roman" panose="02020603050405020304" pitchFamily="18" charset="0"/>
              </a:rPr>
              <a:t>元</a:t>
            </a:r>
            <a:r>
              <a:rPr kumimoji="0" lang="en-US" altLang="zh-CN" sz="1400" b="0" i="0" u="none" strike="noStrike" cap="none" normalizeH="0" baseline="0" dirty="0">
                <a:ln>
                  <a:noFill/>
                </a:ln>
                <a:solidFill>
                  <a:schemeClr val="tx1"/>
                </a:solidFill>
                <a:effectLst/>
                <a:latin typeface="Adobe 宋体 Std L" panose="02020300000000000000" pitchFamily="18" charset="-122"/>
                <a:ea typeface="Adobe 宋体 Std L" panose="02020300000000000000" pitchFamily="18" charset="-122"/>
                <a:cs typeface="Times New Roman" panose="02020603050405020304" pitchFamily="18" charset="0"/>
              </a:rPr>
              <a:t>/</a:t>
            </a:r>
            <a:r>
              <a:rPr kumimoji="0" lang="zh-CN" altLang="en-US" sz="1400" b="0" i="0" u="none" strike="noStrike" cap="none" normalizeH="0" baseline="0" dirty="0">
                <a:ln>
                  <a:noFill/>
                </a:ln>
                <a:solidFill>
                  <a:schemeClr val="tx1"/>
                </a:solidFill>
                <a:effectLst/>
                <a:latin typeface="Adobe 宋体 Std L" panose="02020300000000000000" pitchFamily="18" charset="-122"/>
                <a:ea typeface="Adobe 宋体 Std L" panose="02020300000000000000" pitchFamily="18" charset="-122"/>
                <a:cs typeface="Times New Roman" panose="02020603050405020304" pitchFamily="18" charset="0"/>
              </a:rPr>
              <a:t>功能点。</a:t>
            </a:r>
            <a:endParaRPr kumimoji="0" lang="zh-CN" altLang="en-US" sz="1400" b="0" i="0" u="none" strike="noStrike" cap="none" normalizeH="0" baseline="0" dirty="0">
              <a:ln>
                <a:noFill/>
              </a:ln>
              <a:solidFill>
                <a:schemeClr val="tx1"/>
              </a:solidFill>
              <a:effectLst/>
              <a:latin typeface="Arial" panose="020B0604020202020204" pitchFamily="34" charset="0"/>
            </a:endParaRPr>
          </a:p>
        </p:txBody>
      </p:sp>
      <p:sp>
        <p:nvSpPr>
          <p:cNvPr id="32" name="文本框 31"/>
          <p:cNvSpPr txBox="1"/>
          <p:nvPr/>
        </p:nvSpPr>
        <p:spPr>
          <a:xfrm>
            <a:off x="662800" y="4065827"/>
            <a:ext cx="6928860" cy="1051763"/>
          </a:xfrm>
          <a:prstGeom prst="rect">
            <a:avLst/>
          </a:prstGeom>
          <a:noFill/>
        </p:spPr>
        <p:txBody>
          <a:bodyPr wrap="square">
            <a:spAutoFit/>
          </a:bodyPr>
          <a:lstStyle/>
          <a:p>
            <a:pPr indent="279400" algn="l">
              <a:lnSpc>
                <a:spcPct val="115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根据每月成本率的对应关系率，上海的功能点的单价计算为：</a:t>
            </a:r>
          </a:p>
          <a:p>
            <a:pPr indent="279400" algn="l">
              <a:lnSpc>
                <a:spcPct val="115000"/>
              </a:lnSpc>
            </a:pP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1245.19*29508/30134=1219.32</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元</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15000"/>
              </a:lnSpc>
            </a:pPr>
            <a:endParaRPr lang="en-US" altLang="zh-CN" sz="1400" kern="100" dirty="0">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115000"/>
              </a:lnSpc>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根据公式，计算得出开发成本为</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761504.31</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元</a:t>
            </a:r>
            <a:endPar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7846"/>
    </mc:Choice>
    <mc:Fallback>
      <p:transition spd="slow" advTm="1784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5807" y="41107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r>
              <a:rPr lang="en-US" altLang="zh-CN" sz="1800">
                <a:effectLst/>
                <a:latin typeface="Adobe 宋体 Std L" panose="02020300000000000000" pitchFamily="18" charset="-122"/>
                <a:cs typeface="Times New Roman" panose="02020603050405020304" pitchFamily="18" charset="0"/>
              </a:rPr>
              <a:t>DI</a:t>
            </a:r>
            <a:r>
              <a:rPr lang="zh-CN" altLang="zh-CN" sz="1800">
                <a:effectLst/>
                <a:ea typeface="Adobe 宋体 Std L" panose="02020300000000000000" pitchFamily="18" charset="-122"/>
                <a:cs typeface="Times New Roman" panose="02020603050405020304" pitchFamily="18" charset="0"/>
              </a:rPr>
              <a:t>评估指标</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327229" y="511500"/>
            <a:ext cx="4185761"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软件开发成本估算：交叉验证</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560022" y="1621566"/>
            <a:ext cx="6928860" cy="2169376"/>
          </a:xfrm>
          <a:prstGeom prst="rect">
            <a:avLst/>
          </a:prstGeom>
          <a:noFill/>
        </p:spPr>
        <p:txBody>
          <a:bodyPr wrap="square">
            <a:spAutoFit/>
          </a:bodyPr>
          <a:lstStyle/>
          <a:p>
            <a:pPr indent="279400" algn="l">
              <a:lnSpc>
                <a:spcPct val="200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用这两个公式计算的软件开发成本分别为</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759072.48</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（取中值）元和开发成本为</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761504.31</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元。我们计算得出，两种估算方法的结果之间的</a:t>
            </a:r>
            <a:r>
              <a:rPr lang="zh-CN" altLang="zh-CN" sz="1400" b="1" kern="100" dirty="0">
                <a:effectLst/>
                <a:latin typeface="宋体" panose="02010600030101010101" pitchFamily="2" charset="-122"/>
                <a:ea typeface="宋体" panose="02010600030101010101" pitchFamily="2" charset="-122"/>
                <a:cs typeface="Times New Roman" panose="02020603050405020304" pitchFamily="18" charset="0"/>
              </a:rPr>
              <a:t>误差小于</a:t>
            </a:r>
            <a:r>
              <a:rPr lang="en-US" altLang="zh-CN" sz="1400" b="1" kern="100" dirty="0">
                <a:effectLst/>
                <a:latin typeface="宋体" panose="02010600030101010101" pitchFamily="2" charset="-122"/>
                <a:ea typeface="宋体" panose="02010600030101010101" pitchFamily="2" charset="-122"/>
                <a:cs typeface="Times New Roman" panose="02020603050405020304" pitchFamily="18" charset="0"/>
              </a:rPr>
              <a:t>10%</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，在允许的范围内，表明开发成本估算的结果是有效的。</a:t>
            </a:r>
          </a:p>
          <a:p>
            <a:pPr indent="279400" algn="l">
              <a:lnSpc>
                <a:spcPct val="200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我们把两个结果的平均值作为最终的估计开发成本为</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200000"/>
              </a:lnSpc>
            </a:pP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759072.48+761504.31</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/2=760288.40</a:t>
            </a:r>
            <a:r>
              <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rPr>
              <a:t>元</a:t>
            </a:r>
          </a:p>
        </p:txBody>
      </p:sp>
    </p:spTree>
  </p:cSld>
  <p:clrMapOvr>
    <a:masterClrMapping/>
  </p:clrMapOvr>
  <mc:AlternateContent xmlns:mc="http://schemas.openxmlformats.org/markup-compatibility/2006">
    <mc:Choice xmlns:p14="http://schemas.microsoft.com/office/powerpoint/2010/main" Requires="p14">
      <p:transition spd="slow" p14:dur="2000" advTm="6817"/>
    </mc:Choice>
    <mc:Fallback>
      <p:transition spd="slow" advTm="68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572085" y="527957"/>
            <a:ext cx="1407160" cy="46037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项目简介</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095581" y="3876675"/>
            <a:ext cx="3580988" cy="1347100"/>
          </a:xfrm>
          <a:prstGeom prst="rect">
            <a:avLst/>
          </a:prstGeom>
          <a:noFill/>
        </p:spPr>
        <p:txBody>
          <a:bodyPr wrap="square" rtlCol="0">
            <a:spAutoFit/>
          </a:bodyPr>
          <a:lstStyle/>
          <a:p>
            <a:pPr>
              <a:lnSpc>
                <a:spcPct val="150000"/>
              </a:lnSpc>
            </a:pPr>
            <a:r>
              <a:rPr lang="zh-CN" altLang="en-US" sz="1400">
                <a:solidFill>
                  <a:schemeClr val="bg1"/>
                </a:solidFill>
                <a:latin typeface="思源宋体 Light" panose="02020300000000000000" pitchFamily="18" charset="-122"/>
                <a:ea typeface="思源宋体 Light" panose="02020300000000000000" pitchFamily="18" charset="-122"/>
              </a:rPr>
              <a:t>此处添加详细文本描述，建议与标题相关并符合整体语言风格，语言描述尽量简洁生动。此处添加详细文本描述，建议与标题相关并符合整体语言风格，语言描述尽量简洁生动。</a:t>
            </a:r>
          </a:p>
        </p:txBody>
      </p:sp>
      <p:sp>
        <p:nvSpPr>
          <p:cNvPr id="36" name="文本框 35"/>
          <p:cNvSpPr txBox="1"/>
          <p:nvPr/>
        </p:nvSpPr>
        <p:spPr>
          <a:xfrm>
            <a:off x="854301" y="1413909"/>
            <a:ext cx="6096000" cy="3692525"/>
          </a:xfrm>
          <a:prstGeom prst="rect">
            <a:avLst/>
          </a:prstGeom>
          <a:noFill/>
        </p:spPr>
        <p:txBody>
          <a:bodyPr wrap="square">
            <a:spAutoFit/>
          </a:bodyPr>
          <a:lstStyle/>
          <a:p>
            <a:pPr>
              <a:lnSpc>
                <a:spcPct val="150000"/>
              </a:lnSpc>
            </a:pPr>
            <a:endParaRPr lang="zh-CN" altLang="en-US" sz="1200" dirty="0">
              <a:latin typeface="微软雅黑" panose="020B0503020204020204" charset="-122"/>
              <a:ea typeface="微软雅黑" panose="020B0503020204020204" charset="-122"/>
              <a:cs typeface="微软雅黑" panose="020B0503020204020204" charset="-122"/>
            </a:endParaRPr>
          </a:p>
          <a:p>
            <a:pPr indent="457200">
              <a:lnSpc>
                <a:spcPct val="150000"/>
              </a:lnSpc>
            </a:pPr>
            <a:r>
              <a:rPr lang="zh-CN" altLang="en-US" sz="1200" dirty="0">
                <a:effectLst/>
                <a:latin typeface="微软雅黑" panose="020B0503020204020204" charset="-122"/>
                <a:ea typeface="微软雅黑" panose="020B0503020204020204" charset="-122"/>
                <a:cs typeface="微软雅黑" panose="020B0503020204020204" charset="-122"/>
              </a:rPr>
              <a:t>本项目是一个面向高校学生、教师的实验课程教学管理平台，是由高校学生自主研发、自主管理的营利性平台。“简单易用，方便快捷”是开发的主要思路。 </a:t>
            </a:r>
          </a:p>
          <a:p>
            <a:pPr indent="457200">
              <a:lnSpc>
                <a:spcPct val="150000"/>
              </a:lnSpc>
            </a:pPr>
            <a:endParaRPr lang="en-US" altLang="zh-CN" sz="1200" dirty="0">
              <a:effectLst/>
              <a:latin typeface="微软雅黑" panose="020B0503020204020204" charset="-122"/>
              <a:ea typeface="微软雅黑" panose="020B0503020204020204" charset="-122"/>
              <a:cs typeface="微软雅黑" panose="020B0503020204020204" charset="-122"/>
            </a:endParaRPr>
          </a:p>
          <a:p>
            <a:pPr indent="457200">
              <a:lnSpc>
                <a:spcPct val="150000"/>
              </a:lnSpc>
            </a:pPr>
            <a:r>
              <a:rPr lang="zh-CN" altLang="en-US" sz="1200" dirty="0">
                <a:effectLst/>
                <a:latin typeface="微软雅黑" panose="020B0503020204020204" charset="-122"/>
                <a:ea typeface="微软雅黑" panose="020B0503020204020204" charset="-122"/>
                <a:cs typeface="微软雅黑" panose="020B0503020204020204" charset="-122"/>
              </a:rPr>
              <a:t>在高等教育中，实验课程常常面临着实体教学不足、实验设备维护成本高等问题，为了深入推进信息技术与高等教育实验教学的深度融合，加强高等教育实验教学优质资源建设与应用，虚拟仿真实验教学平台的建设十分关键。目前大多数高校都有针对课程的实验教学软件，但是由于多种原因，存在管理混乱、可扩展性差、各系统间数据无法共享等问题。</a:t>
            </a:r>
            <a:endParaRPr lang="en-US" altLang="zh-CN" sz="1200" dirty="0">
              <a:effectLst/>
              <a:latin typeface="微软雅黑" panose="020B0503020204020204" charset="-122"/>
              <a:ea typeface="微软雅黑" panose="020B0503020204020204" charset="-122"/>
              <a:cs typeface="微软雅黑" panose="020B0503020204020204" charset="-122"/>
            </a:endParaRPr>
          </a:p>
          <a:p>
            <a:pPr indent="457200">
              <a:lnSpc>
                <a:spcPct val="150000"/>
              </a:lnSpc>
            </a:pPr>
            <a:endParaRPr lang="zh-CN" altLang="en-US" sz="1200" dirty="0">
              <a:effectLst/>
              <a:latin typeface="微软雅黑" panose="020B0503020204020204" charset="-122"/>
              <a:ea typeface="微软雅黑" panose="020B0503020204020204" charset="-122"/>
              <a:cs typeface="微软雅黑" panose="020B0503020204020204" charset="-122"/>
            </a:endParaRPr>
          </a:p>
          <a:p>
            <a:pPr indent="457200">
              <a:lnSpc>
                <a:spcPct val="150000"/>
              </a:lnSpc>
            </a:pPr>
            <a:r>
              <a:rPr lang="zh-CN" altLang="en-US" sz="1200" dirty="0">
                <a:effectLst/>
                <a:latin typeface="微软雅黑" panose="020B0503020204020204" charset="-122"/>
                <a:ea typeface="微软雅黑" panose="020B0503020204020204" charset="-122"/>
                <a:cs typeface="微软雅黑" panose="020B0503020204020204" charset="-122"/>
              </a:rPr>
              <a:t>本产品旨在为教师提供了便捷的教学管理方案，能够系统化地完成课程任务，线上发布、提交作业的方式， 帮助教师与学生减轻作业收发的困难，在互联网时代下，具有良好的应用前景。</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418" y="758789"/>
            <a:ext cx="3783075" cy="23448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6191" y="3449531"/>
            <a:ext cx="3859405" cy="2398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12143"/>
    </mc:Choice>
    <mc:Fallback>
      <p:transition spd="slow" advTm="1214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5285521" y="2838652"/>
            <a:ext cx="1620957" cy="52322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项目预算</a:t>
            </a:r>
          </a:p>
        </p:txBody>
      </p:sp>
      <p:sp>
        <p:nvSpPr>
          <p:cNvPr id="78" name="文本框 77"/>
          <p:cNvSpPr txBox="1"/>
          <p:nvPr/>
        </p:nvSpPr>
        <p:spPr>
          <a:xfrm>
            <a:off x="5127832" y="2040454"/>
            <a:ext cx="2138680" cy="768350"/>
          </a:xfrm>
          <a:prstGeom prst="rect">
            <a:avLst/>
          </a:prstGeom>
          <a:noFill/>
        </p:spPr>
        <p:txBody>
          <a:bodyPr wrap="none" rtlCol="0">
            <a:spAutoFit/>
          </a:bodyPr>
          <a:lstStyle/>
          <a:p>
            <a:pPr algn="ctr"/>
            <a:r>
              <a:rPr lang="en-US" altLang="zh-CN" sz="4400" dirty="0">
                <a:solidFill>
                  <a:schemeClr val="tx1">
                    <a:lumMod val="75000"/>
                    <a:lumOff val="25000"/>
                  </a:schemeClr>
                </a:solidFill>
                <a:latin typeface="汉仪书宋二简" panose="02010609000101010101" pitchFamily="2" charset="-122"/>
                <a:ea typeface="汉仪书宋二简" panose="02010609000101010101" pitchFamily="2" charset="-122"/>
              </a:rPr>
              <a:t>Part 08</a:t>
            </a:r>
            <a:endParaRPr lang="zh-CN" altLang="en-US" sz="4400" dirty="0">
              <a:solidFill>
                <a:schemeClr val="tx1">
                  <a:lumMod val="75000"/>
                  <a:lumOff val="25000"/>
                </a:schemeClr>
              </a:solidFill>
              <a:latin typeface="汉仪书宋二简" panose="02010609000101010101" pitchFamily="2" charset="-122"/>
              <a:ea typeface="汉仪书宋二简" panose="02010609000101010101" pitchFamily="2" charset="-122"/>
            </a:endParaRPr>
          </a:p>
        </p:txBody>
      </p:sp>
      <p:sp>
        <p:nvSpPr>
          <p:cNvPr id="20" name="文本框 19"/>
          <p:cNvSpPr txBox="1"/>
          <p:nvPr/>
        </p:nvSpPr>
        <p:spPr>
          <a:xfrm>
            <a:off x="4312886" y="3531765"/>
            <a:ext cx="3566228"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项目预算假设、初始预算投入以及还款策略</a:t>
            </a:r>
          </a:p>
        </p:txBody>
      </p:sp>
    </p:spTree>
  </p:cSld>
  <p:clrMapOvr>
    <a:masterClrMapping/>
  </p:clrMapOvr>
  <mc:AlternateContent xmlns:mc="http://schemas.openxmlformats.org/markup-compatibility/2006">
    <mc:Choice xmlns:p14="http://schemas.microsoft.com/office/powerpoint/2010/main" Requires="p14">
      <p:transition spd="slow" p14:dur="2000" advTm="1786"/>
    </mc:Choice>
    <mc:Fallback>
      <p:transition spd="slow" advTm="178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5807" y="41107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r>
              <a:rPr lang="en-US" altLang="zh-CN" sz="1800">
                <a:effectLst/>
                <a:latin typeface="Adobe 宋体 Std L" panose="02020300000000000000" pitchFamily="18" charset="-122"/>
                <a:cs typeface="Times New Roman" panose="02020603050405020304" pitchFamily="18" charset="0"/>
              </a:rPr>
              <a:t>DI</a:t>
            </a:r>
            <a:r>
              <a:rPr lang="zh-CN" altLang="zh-CN" sz="1800">
                <a:effectLst/>
                <a:ea typeface="Adobe 宋体 Std L" panose="02020300000000000000" pitchFamily="18" charset="-122"/>
                <a:cs typeface="Times New Roman" panose="02020603050405020304" pitchFamily="18" charset="0"/>
              </a:rPr>
              <a:t>评估指标</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416358" y="552700"/>
            <a:ext cx="1415772"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项目预算</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76857" y="2019347"/>
            <a:ext cx="6928860" cy="1861600"/>
          </a:xfrm>
          <a:prstGeom prst="rect">
            <a:avLst/>
          </a:prstGeom>
          <a:noFill/>
        </p:spPr>
        <p:txBody>
          <a:bodyPr wrap="square">
            <a:spAutoFit/>
          </a:bodyPr>
          <a:lstStyle/>
          <a:p>
            <a:pPr indent="279400" algn="l">
              <a:lnSpc>
                <a:spcPct val="200000"/>
              </a:lnSpc>
            </a:pP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预算假设</a:t>
            </a:r>
            <a:endParaRPr lang="en-US"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lvl="1" indent="279400">
              <a:lnSpc>
                <a:spcPct val="200000"/>
              </a:lnSpc>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根据成本估算，本系统的预算组成部分如下所示：</a:t>
            </a:r>
          </a:p>
          <a:p>
            <a:pPr lvl="1" indent="279400">
              <a:lnSpc>
                <a:spcPct val="200000"/>
              </a:lnSpc>
            </a:pP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本项目规划期共为五年，预计建设期为一年，经营期为四年</a:t>
            </a:r>
          </a:p>
          <a:p>
            <a:pPr lvl="1" indent="279400">
              <a:lnSpc>
                <a:spcPct val="200000"/>
              </a:lnSpc>
            </a:pP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同时进行贷款和短期借款，贷款年利率为</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8.00%</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，短期借款年利率为</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4.75%</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4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843" y="1586260"/>
            <a:ext cx="3316986" cy="1864684"/>
          </a:xfrm>
          <a:prstGeom prst="rect">
            <a:avLst/>
          </a:prstGeom>
          <a:noFill/>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7922"/>
    </mc:Choice>
    <mc:Fallback>
      <p:transition spd="slow" advTm="792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5807" y="41107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r>
              <a:rPr lang="en-US" altLang="zh-CN" sz="1800">
                <a:effectLst/>
                <a:latin typeface="Adobe 宋体 Std L" panose="02020300000000000000" pitchFamily="18" charset="-122"/>
                <a:cs typeface="Times New Roman" panose="02020603050405020304" pitchFamily="18" charset="0"/>
              </a:rPr>
              <a:t>DI</a:t>
            </a:r>
            <a:r>
              <a:rPr lang="zh-CN" altLang="zh-CN" sz="1800">
                <a:effectLst/>
                <a:ea typeface="Adobe 宋体 Std L" panose="02020300000000000000" pitchFamily="18" charset="-122"/>
                <a:cs typeface="Times New Roman" panose="02020603050405020304" pitchFamily="18" charset="0"/>
              </a:rPr>
              <a:t>评估指标</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416358" y="552700"/>
            <a:ext cx="1415772"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项目预算</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85782" y="974092"/>
            <a:ext cx="6928860" cy="2292487"/>
          </a:xfrm>
          <a:prstGeom prst="rect">
            <a:avLst/>
          </a:prstGeom>
          <a:noFill/>
        </p:spPr>
        <p:txBody>
          <a:bodyPr wrap="square">
            <a:spAutoFit/>
          </a:bodyPr>
          <a:lstStyle/>
          <a:p>
            <a:pPr indent="279400" algn="l">
              <a:lnSpc>
                <a:spcPct val="200000"/>
              </a:lnSpc>
            </a:pP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初始预算投入</a:t>
            </a:r>
            <a:endParaRPr lang="en-US"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200000"/>
              </a:lnSpc>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本项目开发人员第</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年（建设期）在岗人数为</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10</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人，后面</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4</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年（经营期）在岗人数为</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4</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人。综合人工成本为</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15</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万元</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人年。本项目在计算预算时除人员工资外还需要考虑的费用如右表所示。</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200000"/>
              </a:lnSpc>
            </a:pPr>
            <a:r>
              <a:rPr lang="zh-CN" altLang="en-US" sz="1400" kern="100" dirty="0">
                <a:latin typeface="宋体" panose="02010600030101010101" pitchFamily="2" charset="-122"/>
                <a:ea typeface="宋体" panose="02010600030101010101" pitchFamily="2" charset="-122"/>
                <a:cs typeface="Times New Roman" panose="02020603050405020304" pitchFamily="18" charset="0"/>
              </a:rPr>
              <a:t>根据右表和计算出的成本，本项目在建设期和经营期内的项目建设投资预算表如下：</a:t>
            </a:r>
            <a:endParaRPr lang="en-US" altLang="zh-CN" sz="1400" kern="1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nvGraphicFramePr>
        <p:xfrm>
          <a:off x="7514642" y="895249"/>
          <a:ext cx="4027183" cy="3721862"/>
        </p:xfrm>
        <a:graphic>
          <a:graphicData uri="http://schemas.openxmlformats.org/drawingml/2006/table">
            <a:tbl>
              <a:tblPr>
                <a:tableStyleId>{5C22544A-7EE6-4342-B048-85BDC9FD1C3A}</a:tableStyleId>
              </a:tblPr>
              <a:tblGrid>
                <a:gridCol w="920653">
                  <a:extLst>
                    <a:ext uri="{9D8B030D-6E8A-4147-A177-3AD203B41FA5}">
                      <a16:colId xmlns:a16="http://schemas.microsoft.com/office/drawing/2014/main" val="20000"/>
                    </a:ext>
                  </a:extLst>
                </a:gridCol>
                <a:gridCol w="985260">
                  <a:extLst>
                    <a:ext uri="{9D8B030D-6E8A-4147-A177-3AD203B41FA5}">
                      <a16:colId xmlns:a16="http://schemas.microsoft.com/office/drawing/2014/main" val="20001"/>
                    </a:ext>
                  </a:extLst>
                </a:gridCol>
                <a:gridCol w="985260">
                  <a:extLst>
                    <a:ext uri="{9D8B030D-6E8A-4147-A177-3AD203B41FA5}">
                      <a16:colId xmlns:a16="http://schemas.microsoft.com/office/drawing/2014/main" val="20002"/>
                    </a:ext>
                  </a:extLst>
                </a:gridCol>
                <a:gridCol w="1136010">
                  <a:extLst>
                    <a:ext uri="{9D8B030D-6E8A-4147-A177-3AD203B41FA5}">
                      <a16:colId xmlns:a16="http://schemas.microsoft.com/office/drawing/2014/main" val="20003"/>
                    </a:ext>
                  </a:extLst>
                </a:gridCol>
              </a:tblGrid>
              <a:tr h="317500">
                <a:tc>
                  <a:txBody>
                    <a:bodyPr/>
                    <a:lstStyle/>
                    <a:p>
                      <a:pPr>
                        <a:lnSpc>
                          <a:spcPct val="115000"/>
                        </a:lnSpc>
                      </a:pPr>
                      <a:r>
                        <a:rPr lang="zh-CN" sz="1100" kern="100" dirty="0">
                          <a:effectLst/>
                          <a:latin typeface="宋体" panose="02010600030101010101" pitchFamily="2" charset="-122"/>
                          <a:ea typeface="宋体" panose="02010600030101010101" pitchFamily="2" charset="-122"/>
                        </a:rPr>
                        <a:t>费用</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zh-CN" sz="1100" kern="100">
                          <a:effectLst/>
                          <a:latin typeface="宋体" panose="02010600030101010101" pitchFamily="2" charset="-122"/>
                          <a:ea typeface="宋体" panose="02010600030101010101" pitchFamily="2" charset="-122"/>
                        </a:rPr>
                        <a:t>单价</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zh-CN" sz="1100" kern="100" dirty="0">
                          <a:effectLst/>
                          <a:latin typeface="宋体" panose="02010600030101010101" pitchFamily="2" charset="-122"/>
                          <a:ea typeface="宋体" panose="02010600030101010101" pitchFamily="2" charset="-122"/>
                        </a:rPr>
                        <a:t>总价</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zh-CN" sz="1100" kern="100">
                          <a:effectLst/>
                          <a:latin typeface="宋体" panose="02010600030101010101" pitchFamily="2" charset="-122"/>
                          <a:ea typeface="宋体" panose="02010600030101010101" pitchFamily="2" charset="-122"/>
                        </a:rPr>
                        <a:t>备注</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7500">
                <a:tc>
                  <a:txBody>
                    <a:bodyPr/>
                    <a:lstStyle/>
                    <a:p>
                      <a:pPr>
                        <a:lnSpc>
                          <a:spcPct val="115000"/>
                        </a:lnSpc>
                      </a:pPr>
                      <a:r>
                        <a:rPr lang="zh-CN" sz="1100" kern="100">
                          <a:effectLst/>
                          <a:latin typeface="宋体" panose="02010600030101010101" pitchFamily="2" charset="-122"/>
                          <a:ea typeface="宋体" panose="02010600030101010101" pitchFamily="2" charset="-122"/>
                        </a:rPr>
                        <a:t>设备及工器具购置费</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40.2</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7500">
                <a:tc>
                  <a:txBody>
                    <a:bodyPr/>
                    <a:lstStyle/>
                    <a:p>
                      <a:pPr>
                        <a:lnSpc>
                          <a:spcPct val="115000"/>
                        </a:lnSpc>
                      </a:pPr>
                      <a:r>
                        <a:rPr lang="zh-CN" sz="1100" kern="100">
                          <a:effectLst/>
                          <a:latin typeface="宋体" panose="02010600030101010101" pitchFamily="2" charset="-122"/>
                          <a:ea typeface="宋体" panose="02010600030101010101" pitchFamily="2" charset="-122"/>
                        </a:rPr>
                        <a:t>办公场地二次装修及布线</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dirty="0">
                          <a:effectLst/>
                          <a:latin typeface="宋体" panose="02010600030101010101" pitchFamily="2" charset="-122"/>
                          <a:ea typeface="宋体" panose="02010600030101010101" pitchFamily="2" charset="-122"/>
                        </a:rPr>
                        <a:t>(400</a:t>
                      </a:r>
                      <a:r>
                        <a:rPr lang="zh-CN" sz="1100" kern="100" dirty="0">
                          <a:effectLst/>
                          <a:latin typeface="宋体" panose="02010600030101010101" pitchFamily="2" charset="-122"/>
                          <a:ea typeface="宋体" panose="02010600030101010101" pitchFamily="2" charset="-122"/>
                        </a:rPr>
                        <a:t>平米，</a:t>
                      </a:r>
                      <a:r>
                        <a:rPr lang="en-US" sz="1100" kern="100" dirty="0">
                          <a:effectLst/>
                          <a:latin typeface="宋体" panose="02010600030101010101" pitchFamily="2" charset="-122"/>
                          <a:ea typeface="宋体" panose="02010600030101010101" pitchFamily="2" charset="-122"/>
                        </a:rPr>
                        <a:t>200</a:t>
                      </a:r>
                      <a:r>
                        <a:rPr lang="zh-CN" sz="1100" kern="100" dirty="0">
                          <a:effectLst/>
                          <a:latin typeface="宋体" panose="02010600030101010101" pitchFamily="2" charset="-122"/>
                          <a:ea typeface="宋体" panose="02010600030101010101" pitchFamily="2" charset="-122"/>
                        </a:rPr>
                        <a:t>元</a:t>
                      </a:r>
                      <a:r>
                        <a:rPr lang="en-US" sz="1100" kern="100" dirty="0">
                          <a:effectLst/>
                          <a:latin typeface="宋体" panose="02010600030101010101" pitchFamily="2" charset="-122"/>
                          <a:ea typeface="宋体" panose="02010600030101010101" pitchFamily="2" charset="-122"/>
                        </a:rPr>
                        <a:t>/</a:t>
                      </a:r>
                      <a:r>
                        <a:rPr lang="zh-CN" sz="1100" kern="100" dirty="0">
                          <a:effectLst/>
                          <a:latin typeface="宋体" panose="02010600030101010101" pitchFamily="2" charset="-122"/>
                          <a:ea typeface="宋体" panose="02010600030101010101" pitchFamily="2" charset="-122"/>
                        </a:rPr>
                        <a:t>平米</a:t>
                      </a:r>
                      <a:r>
                        <a:rPr lang="en-US" sz="1100" kern="100" dirty="0">
                          <a:effectLst/>
                          <a:latin typeface="宋体" panose="02010600030101010101" pitchFamily="2" charset="-122"/>
                          <a:ea typeface="宋体" panose="02010600030101010101" pitchFamily="2" charset="-122"/>
                        </a:rPr>
                        <a:t>)</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8</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zh-CN" sz="1100" kern="100">
                          <a:effectLst/>
                          <a:latin typeface="宋体" panose="02010600030101010101" pitchFamily="2" charset="-122"/>
                          <a:ea typeface="宋体" panose="02010600030101010101" pitchFamily="2" charset="-122"/>
                        </a:rPr>
                        <a:t>办公楼人均建筑面积为</a:t>
                      </a:r>
                      <a:r>
                        <a:rPr lang="en-US" sz="1100" kern="100">
                          <a:effectLst/>
                          <a:latin typeface="宋体" panose="02010600030101010101" pitchFamily="2" charset="-122"/>
                          <a:ea typeface="宋体" panose="02010600030101010101" pitchFamily="2" charset="-122"/>
                        </a:rPr>
                        <a:t>26-30</a:t>
                      </a:r>
                      <a:r>
                        <a:rPr lang="zh-CN" sz="1100" kern="100">
                          <a:effectLst/>
                          <a:latin typeface="宋体" panose="02010600030101010101" pitchFamily="2" charset="-122"/>
                          <a:ea typeface="宋体" panose="02010600030101010101" pitchFamily="2" charset="-122"/>
                        </a:rPr>
                        <a:t>平米</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17500">
                <a:tc>
                  <a:txBody>
                    <a:bodyPr/>
                    <a:lstStyle/>
                    <a:p>
                      <a:pPr>
                        <a:lnSpc>
                          <a:spcPct val="115000"/>
                        </a:lnSpc>
                      </a:pPr>
                      <a:r>
                        <a:rPr lang="zh-CN" sz="1100" kern="100">
                          <a:effectLst/>
                          <a:latin typeface="宋体" panose="02010600030101010101" pitchFamily="2" charset="-122"/>
                          <a:ea typeface="宋体" panose="02010600030101010101" pitchFamily="2" charset="-122"/>
                        </a:rPr>
                        <a:t>计算机与网络设备</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(20000</a:t>
                      </a:r>
                      <a:r>
                        <a:rPr lang="zh-CN" sz="1100" kern="100">
                          <a:effectLst/>
                          <a:latin typeface="宋体" panose="02010600030101010101" pitchFamily="2" charset="-122"/>
                          <a:ea typeface="宋体" panose="02010600030101010101" pitchFamily="2" charset="-122"/>
                        </a:rPr>
                        <a:t>元</a:t>
                      </a:r>
                      <a:r>
                        <a:rPr lang="en-US" sz="1100" kern="100">
                          <a:effectLst/>
                          <a:latin typeface="宋体" panose="02010600030101010101" pitchFamily="2" charset="-122"/>
                          <a:ea typeface="宋体" panose="02010600030101010101" pitchFamily="2" charset="-122"/>
                        </a:rPr>
                        <a:t>/</a:t>
                      </a:r>
                      <a:r>
                        <a:rPr lang="zh-CN" sz="1100" kern="100">
                          <a:effectLst/>
                          <a:latin typeface="宋体" panose="02010600030101010101" pitchFamily="2" charset="-122"/>
                          <a:ea typeface="宋体" panose="02010600030101010101" pitchFamily="2" charset="-122"/>
                        </a:rPr>
                        <a:t>工位，</a:t>
                      </a:r>
                      <a:r>
                        <a:rPr lang="en-US" sz="1100" kern="100">
                          <a:effectLst/>
                          <a:latin typeface="宋体" panose="02010600030101010101" pitchFamily="2" charset="-122"/>
                          <a:ea typeface="宋体" panose="02010600030101010101" pitchFamily="2" charset="-122"/>
                        </a:rPr>
                        <a:t>14</a:t>
                      </a:r>
                      <a:r>
                        <a:rPr lang="zh-CN" sz="1100" kern="100">
                          <a:effectLst/>
                          <a:latin typeface="宋体" panose="02010600030101010101" pitchFamily="2" charset="-122"/>
                          <a:ea typeface="宋体" panose="02010600030101010101" pitchFamily="2" charset="-122"/>
                        </a:rPr>
                        <a:t>人</a:t>
                      </a:r>
                      <a:r>
                        <a:rPr lang="en-US" sz="1100" kern="100">
                          <a:effectLst/>
                          <a:latin typeface="宋体" panose="02010600030101010101" pitchFamily="2" charset="-122"/>
                          <a:ea typeface="宋体" panose="02010600030101010101" pitchFamily="2" charset="-122"/>
                        </a:rPr>
                        <a:t>)</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28</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17500">
                <a:tc>
                  <a:txBody>
                    <a:bodyPr/>
                    <a:lstStyle/>
                    <a:p>
                      <a:pPr>
                        <a:lnSpc>
                          <a:spcPct val="115000"/>
                        </a:lnSpc>
                      </a:pPr>
                      <a:r>
                        <a:rPr lang="zh-CN" sz="1100" kern="100" dirty="0">
                          <a:effectLst/>
                          <a:latin typeface="宋体" panose="02010600030101010101" pitchFamily="2" charset="-122"/>
                          <a:ea typeface="宋体" panose="02010600030101010101" pitchFamily="2" charset="-122"/>
                        </a:rPr>
                        <a:t>办公家具</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(3000</a:t>
                      </a:r>
                      <a:r>
                        <a:rPr lang="zh-CN" sz="1100" kern="100">
                          <a:effectLst/>
                          <a:latin typeface="宋体" panose="02010600030101010101" pitchFamily="2" charset="-122"/>
                          <a:ea typeface="宋体" panose="02010600030101010101" pitchFamily="2" charset="-122"/>
                        </a:rPr>
                        <a:t>元</a:t>
                      </a:r>
                      <a:r>
                        <a:rPr lang="en-US" sz="1100" kern="100">
                          <a:effectLst/>
                          <a:latin typeface="宋体" panose="02010600030101010101" pitchFamily="2" charset="-122"/>
                          <a:ea typeface="宋体" panose="02010600030101010101" pitchFamily="2" charset="-122"/>
                        </a:rPr>
                        <a:t>/</a:t>
                      </a:r>
                      <a:r>
                        <a:rPr lang="zh-CN" sz="1100" kern="100">
                          <a:effectLst/>
                          <a:latin typeface="宋体" panose="02010600030101010101" pitchFamily="2" charset="-122"/>
                          <a:ea typeface="宋体" panose="02010600030101010101" pitchFamily="2" charset="-122"/>
                        </a:rPr>
                        <a:t>工位，</a:t>
                      </a:r>
                      <a:r>
                        <a:rPr lang="en-US" sz="1100" kern="100">
                          <a:effectLst/>
                          <a:latin typeface="宋体" panose="02010600030101010101" pitchFamily="2" charset="-122"/>
                          <a:ea typeface="宋体" panose="02010600030101010101" pitchFamily="2" charset="-122"/>
                        </a:rPr>
                        <a:t>14</a:t>
                      </a:r>
                      <a:r>
                        <a:rPr lang="zh-CN" sz="1100" kern="100">
                          <a:effectLst/>
                          <a:latin typeface="宋体" panose="02010600030101010101" pitchFamily="2" charset="-122"/>
                          <a:ea typeface="宋体" panose="02010600030101010101" pitchFamily="2" charset="-122"/>
                        </a:rPr>
                        <a:t>人</a:t>
                      </a:r>
                      <a:r>
                        <a:rPr lang="en-US" sz="1100" kern="100">
                          <a:effectLst/>
                          <a:latin typeface="宋体" panose="02010600030101010101" pitchFamily="2" charset="-122"/>
                          <a:ea typeface="宋体" panose="02010600030101010101" pitchFamily="2" charset="-122"/>
                        </a:rPr>
                        <a:t>)</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4.2</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7500">
                <a:tc>
                  <a:txBody>
                    <a:bodyPr/>
                    <a:lstStyle/>
                    <a:p>
                      <a:pPr>
                        <a:lnSpc>
                          <a:spcPct val="115000"/>
                        </a:lnSpc>
                      </a:pPr>
                      <a:r>
                        <a:rPr lang="zh-CN" sz="1100" kern="100" dirty="0">
                          <a:effectLst/>
                          <a:latin typeface="宋体" panose="02010600030101010101" pitchFamily="2" charset="-122"/>
                          <a:ea typeface="宋体" panose="02010600030101010101" pitchFamily="2" charset="-122"/>
                        </a:rPr>
                        <a:t>项目开办费</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15</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17500">
                <a:tc>
                  <a:txBody>
                    <a:bodyPr/>
                    <a:lstStyle/>
                    <a:p>
                      <a:pPr>
                        <a:lnSpc>
                          <a:spcPct val="115000"/>
                        </a:lnSpc>
                      </a:pPr>
                      <a:r>
                        <a:rPr lang="zh-CN" sz="1100" kern="100">
                          <a:effectLst/>
                          <a:latin typeface="宋体" panose="02010600030101010101" pitchFamily="2" charset="-122"/>
                          <a:ea typeface="宋体" panose="02010600030101010101" pitchFamily="2" charset="-122"/>
                        </a:rPr>
                        <a:t>建设单位管理费</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dirty="0">
                          <a:effectLst/>
                          <a:latin typeface="宋体" panose="02010600030101010101" pitchFamily="2" charset="-122"/>
                          <a:ea typeface="宋体" panose="02010600030101010101" pitchFamily="2" charset="-122"/>
                        </a:rPr>
                        <a:t> </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10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17500">
                <a:tc>
                  <a:txBody>
                    <a:bodyPr/>
                    <a:lstStyle/>
                    <a:p>
                      <a:pPr>
                        <a:lnSpc>
                          <a:spcPct val="115000"/>
                        </a:lnSpc>
                      </a:pPr>
                      <a:r>
                        <a:rPr lang="zh-CN" sz="1100" kern="100">
                          <a:effectLst/>
                          <a:latin typeface="宋体" panose="02010600030101010101" pitchFamily="2" charset="-122"/>
                          <a:ea typeface="宋体" panose="02010600030101010101" pitchFamily="2" charset="-122"/>
                        </a:rPr>
                        <a:t>基本预备费为</a:t>
                      </a:r>
                      <a:r>
                        <a:rPr lang="en-US" sz="1100" kern="100">
                          <a:effectLst/>
                          <a:latin typeface="宋体" panose="02010600030101010101" pitchFamily="2" charset="-122"/>
                          <a:ea typeface="宋体" panose="02010600030101010101" pitchFamily="2" charset="-122"/>
                        </a:rPr>
                        <a:t>1.1+1.2+1.3</a:t>
                      </a:r>
                      <a:r>
                        <a:rPr lang="zh-CN" sz="1100" kern="100">
                          <a:effectLst/>
                          <a:latin typeface="宋体" panose="02010600030101010101" pitchFamily="2" charset="-122"/>
                          <a:ea typeface="宋体" panose="02010600030101010101" pitchFamily="2" charset="-122"/>
                        </a:rPr>
                        <a:t>之和的</a:t>
                      </a:r>
                      <a:r>
                        <a:rPr lang="en-US" sz="1100" kern="100">
                          <a:effectLst/>
                          <a:latin typeface="宋体" panose="02010600030101010101" pitchFamily="2" charset="-122"/>
                          <a:ea typeface="宋体" panose="02010600030101010101" pitchFamily="2" charset="-122"/>
                        </a:rPr>
                        <a:t>10%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21.52</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dirty="0">
                          <a:effectLst/>
                          <a:latin typeface="宋体" panose="02010600030101010101" pitchFamily="2" charset="-122"/>
                          <a:ea typeface="宋体" panose="02010600030101010101" pitchFamily="2" charset="-122"/>
                        </a:rPr>
                        <a:t> </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3" name="表格 2"/>
          <p:cNvGraphicFramePr>
            <a:graphicFrameLocks noGrp="1"/>
          </p:cNvGraphicFramePr>
          <p:nvPr/>
        </p:nvGraphicFramePr>
        <p:xfrm>
          <a:off x="1287338" y="3345422"/>
          <a:ext cx="5461926" cy="2790624"/>
        </p:xfrm>
        <a:graphic>
          <a:graphicData uri="http://schemas.openxmlformats.org/drawingml/2006/table">
            <a:tbl>
              <a:tblPr>
                <a:tableStyleId>{5C22544A-7EE6-4342-B048-85BDC9FD1C3A}</a:tableStyleId>
              </a:tblPr>
              <a:tblGrid>
                <a:gridCol w="2796506">
                  <a:extLst>
                    <a:ext uri="{9D8B030D-6E8A-4147-A177-3AD203B41FA5}">
                      <a16:colId xmlns:a16="http://schemas.microsoft.com/office/drawing/2014/main" val="20000"/>
                    </a:ext>
                  </a:extLst>
                </a:gridCol>
                <a:gridCol w="944913">
                  <a:extLst>
                    <a:ext uri="{9D8B030D-6E8A-4147-A177-3AD203B41FA5}">
                      <a16:colId xmlns:a16="http://schemas.microsoft.com/office/drawing/2014/main" val="20001"/>
                    </a:ext>
                  </a:extLst>
                </a:gridCol>
                <a:gridCol w="430400">
                  <a:extLst>
                    <a:ext uri="{9D8B030D-6E8A-4147-A177-3AD203B41FA5}">
                      <a16:colId xmlns:a16="http://schemas.microsoft.com/office/drawing/2014/main" val="20002"/>
                    </a:ext>
                  </a:extLst>
                </a:gridCol>
                <a:gridCol w="430400">
                  <a:extLst>
                    <a:ext uri="{9D8B030D-6E8A-4147-A177-3AD203B41FA5}">
                      <a16:colId xmlns:a16="http://schemas.microsoft.com/office/drawing/2014/main" val="20003"/>
                    </a:ext>
                  </a:extLst>
                </a:gridCol>
                <a:gridCol w="430400">
                  <a:extLst>
                    <a:ext uri="{9D8B030D-6E8A-4147-A177-3AD203B41FA5}">
                      <a16:colId xmlns:a16="http://schemas.microsoft.com/office/drawing/2014/main" val="20004"/>
                    </a:ext>
                  </a:extLst>
                </a:gridCol>
                <a:gridCol w="429307">
                  <a:extLst>
                    <a:ext uri="{9D8B030D-6E8A-4147-A177-3AD203B41FA5}">
                      <a16:colId xmlns:a16="http://schemas.microsoft.com/office/drawing/2014/main" val="20005"/>
                    </a:ext>
                  </a:extLst>
                </a:gridCol>
              </a:tblGrid>
              <a:tr h="232552">
                <a:tc rowSpan="2">
                  <a:txBody>
                    <a:bodyPr/>
                    <a:lstStyle/>
                    <a:p>
                      <a:pPr>
                        <a:lnSpc>
                          <a:spcPct val="115000"/>
                        </a:lnSpc>
                      </a:pPr>
                      <a:r>
                        <a:rPr lang="zh-CN" sz="1100" kern="100">
                          <a:effectLst/>
                          <a:latin typeface="宋体" panose="02010600030101010101" pitchFamily="2" charset="-122"/>
                          <a:ea typeface="宋体" panose="02010600030101010101" pitchFamily="2" charset="-122"/>
                        </a:rPr>
                        <a:t> 项目</a:t>
                      </a:r>
                      <a:r>
                        <a:rPr lang="en-US" sz="1100" kern="100">
                          <a:effectLst/>
                          <a:latin typeface="宋体" panose="02010600030101010101" pitchFamily="2" charset="-122"/>
                          <a:ea typeface="宋体" panose="02010600030101010101" pitchFamily="2" charset="-122"/>
                        </a:rPr>
                        <a:t>/</a:t>
                      </a:r>
                      <a:r>
                        <a:rPr lang="zh-CN" sz="1100" kern="100">
                          <a:effectLst/>
                          <a:latin typeface="宋体" panose="02010600030101010101" pitchFamily="2" charset="-122"/>
                          <a:ea typeface="宋体" panose="02010600030101010101" pitchFamily="2" charset="-122"/>
                        </a:rPr>
                        <a:t>年份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r>
                        <a:rPr lang="zh-CN" sz="1100" kern="100">
                          <a:effectLst/>
                          <a:latin typeface="宋体" panose="02010600030101010101" pitchFamily="2" charset="-122"/>
                          <a:ea typeface="宋体" panose="02010600030101010101" pitchFamily="2" charset="-122"/>
                        </a:rPr>
                        <a:t>建设期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a:lnSpc>
                          <a:spcPct val="115000"/>
                        </a:lnSpc>
                      </a:pPr>
                      <a:r>
                        <a:rPr lang="zh-CN" sz="1100" kern="100">
                          <a:effectLst/>
                          <a:latin typeface="宋体" panose="02010600030101010101" pitchFamily="2" charset="-122"/>
                          <a:ea typeface="宋体" panose="02010600030101010101" pitchFamily="2" charset="-122"/>
                        </a:rPr>
                        <a:t>经营期</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2552">
                <a:tc vMerge="1">
                  <a:txBody>
                    <a:bodyPr/>
                    <a:lstStyle/>
                    <a:p>
                      <a:endParaRPr lang="zh-CN"/>
                    </a:p>
                  </a:txBody>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1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1</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2</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3</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4</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32552">
                <a:tc>
                  <a:txBody>
                    <a:bodyPr/>
                    <a:lstStyle/>
                    <a:p>
                      <a:pPr>
                        <a:lnSpc>
                          <a:spcPct val="115000"/>
                        </a:lnSpc>
                      </a:pPr>
                      <a:r>
                        <a:rPr lang="en-US" sz="1100" kern="100">
                          <a:effectLst/>
                          <a:latin typeface="宋体" panose="02010600030101010101" pitchFamily="2" charset="-122"/>
                          <a:ea typeface="宋体" panose="02010600030101010101" pitchFamily="2" charset="-122"/>
                        </a:rPr>
                        <a:t> </a:t>
                      </a:r>
                      <a:r>
                        <a:rPr lang="zh-CN" sz="1100" kern="100">
                          <a:effectLst/>
                          <a:latin typeface="宋体" panose="02010600030101010101" pitchFamily="2" charset="-122"/>
                          <a:ea typeface="宋体" panose="02010600030101010101" pitchFamily="2" charset="-122"/>
                        </a:rPr>
                        <a:t>建设投资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415.2</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32552">
                <a:tc>
                  <a:txBody>
                    <a:bodyPr/>
                    <a:lstStyle/>
                    <a:p>
                      <a:pPr>
                        <a:lnSpc>
                          <a:spcPct val="115000"/>
                        </a:lnSpc>
                      </a:pPr>
                      <a:r>
                        <a:rPr lang="en-US" sz="1100" kern="100">
                          <a:effectLst/>
                          <a:latin typeface="宋体" panose="02010600030101010101" pitchFamily="2" charset="-122"/>
                          <a:ea typeface="宋体" panose="02010600030101010101" pitchFamily="2" charset="-122"/>
                        </a:rPr>
                        <a:t> </a:t>
                      </a:r>
                      <a:r>
                        <a:rPr lang="zh-CN" sz="1100" kern="100">
                          <a:effectLst/>
                          <a:latin typeface="宋体" panose="02010600030101010101" pitchFamily="2" charset="-122"/>
                          <a:ea typeface="宋体" panose="02010600030101010101" pitchFamily="2" charset="-122"/>
                        </a:rPr>
                        <a:t>软件开发与运维费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150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32552">
                <a:tc>
                  <a:txBody>
                    <a:bodyPr/>
                    <a:lstStyle/>
                    <a:p>
                      <a:pPr>
                        <a:lnSpc>
                          <a:spcPct val="115000"/>
                        </a:lnSpc>
                      </a:pPr>
                      <a:r>
                        <a:rPr lang="en-US" sz="1100" kern="100" dirty="0">
                          <a:effectLst/>
                          <a:latin typeface="宋体" panose="02010600030101010101" pitchFamily="2" charset="-122"/>
                          <a:ea typeface="宋体" panose="02010600030101010101" pitchFamily="2" charset="-122"/>
                        </a:rPr>
                        <a:t> </a:t>
                      </a:r>
                      <a:r>
                        <a:rPr lang="zh-CN" sz="1100" kern="100" dirty="0">
                          <a:effectLst/>
                          <a:latin typeface="宋体" panose="02010600030101010101" pitchFamily="2" charset="-122"/>
                          <a:ea typeface="宋体" panose="02010600030101010101" pitchFamily="2" charset="-122"/>
                        </a:rPr>
                        <a:t>软件平台与应用软件开发费 </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150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32552">
                <a:tc>
                  <a:txBody>
                    <a:bodyPr/>
                    <a:lstStyle/>
                    <a:p>
                      <a:pPr>
                        <a:lnSpc>
                          <a:spcPct val="115000"/>
                        </a:lnSpc>
                      </a:pPr>
                      <a:r>
                        <a:rPr lang="en-US" sz="1100" kern="100">
                          <a:effectLst/>
                          <a:latin typeface="宋体" panose="02010600030101010101" pitchFamily="2" charset="-122"/>
                          <a:ea typeface="宋体" panose="02010600030101010101" pitchFamily="2" charset="-122"/>
                        </a:rPr>
                        <a:t> </a:t>
                      </a:r>
                      <a:r>
                        <a:rPr lang="zh-CN" sz="1100" kern="100">
                          <a:effectLst/>
                          <a:latin typeface="宋体" panose="02010600030101010101" pitchFamily="2" charset="-122"/>
                          <a:ea typeface="宋体" panose="02010600030101010101" pitchFamily="2" charset="-122"/>
                        </a:rPr>
                        <a:t>软件增强开发与运维费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32552">
                <a:tc>
                  <a:txBody>
                    <a:bodyPr/>
                    <a:lstStyle/>
                    <a:p>
                      <a:pPr>
                        <a:lnSpc>
                          <a:spcPct val="115000"/>
                        </a:lnSpc>
                      </a:pPr>
                      <a:r>
                        <a:rPr lang="en-US" sz="1100" kern="100" dirty="0">
                          <a:effectLst/>
                          <a:latin typeface="宋体" panose="02010600030101010101" pitchFamily="2" charset="-122"/>
                          <a:ea typeface="宋体" panose="02010600030101010101" pitchFamily="2" charset="-122"/>
                        </a:rPr>
                        <a:t> </a:t>
                      </a:r>
                      <a:r>
                        <a:rPr lang="zh-CN" sz="1100" kern="100" dirty="0">
                          <a:effectLst/>
                          <a:latin typeface="宋体" panose="02010600030101010101" pitchFamily="2" charset="-122"/>
                          <a:ea typeface="宋体" panose="02010600030101010101" pitchFamily="2" charset="-122"/>
                        </a:rPr>
                        <a:t>设备及工器具购置费 </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40.2</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dirty="0">
                          <a:effectLst/>
                          <a:latin typeface="宋体" panose="02010600030101010101" pitchFamily="2" charset="-122"/>
                          <a:ea typeface="宋体" panose="02010600030101010101" pitchFamily="2" charset="-122"/>
                        </a:rPr>
                        <a:t> </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32552">
                <a:tc>
                  <a:txBody>
                    <a:bodyPr/>
                    <a:lstStyle/>
                    <a:p>
                      <a:pPr>
                        <a:lnSpc>
                          <a:spcPct val="115000"/>
                        </a:lnSpc>
                      </a:pPr>
                      <a:r>
                        <a:rPr lang="en-US" sz="1100" kern="100">
                          <a:effectLst/>
                          <a:latin typeface="宋体" panose="02010600030101010101" pitchFamily="2" charset="-122"/>
                          <a:ea typeface="宋体" panose="02010600030101010101" pitchFamily="2" charset="-122"/>
                        </a:rPr>
                        <a:t> </a:t>
                      </a:r>
                      <a:r>
                        <a:rPr lang="zh-CN" sz="1100" kern="100">
                          <a:effectLst/>
                          <a:latin typeface="宋体" panose="02010600030101010101" pitchFamily="2" charset="-122"/>
                          <a:ea typeface="宋体" panose="02010600030101010101" pitchFamily="2" charset="-122"/>
                        </a:rPr>
                        <a:t>工程建设其他费用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25</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32552">
                <a:tc>
                  <a:txBody>
                    <a:bodyPr/>
                    <a:lstStyle/>
                    <a:p>
                      <a:pPr>
                        <a:lnSpc>
                          <a:spcPct val="115000"/>
                        </a:lnSpc>
                      </a:pPr>
                      <a:r>
                        <a:rPr lang="en-US" sz="1100" kern="100">
                          <a:effectLst/>
                          <a:latin typeface="宋体" panose="02010600030101010101" pitchFamily="2" charset="-122"/>
                          <a:ea typeface="宋体" panose="02010600030101010101" pitchFamily="2" charset="-122"/>
                        </a:rPr>
                        <a:t> </a:t>
                      </a:r>
                      <a:r>
                        <a:rPr lang="zh-CN" sz="1100" kern="100">
                          <a:effectLst/>
                          <a:latin typeface="宋体" panose="02010600030101010101" pitchFamily="2" charset="-122"/>
                          <a:ea typeface="宋体" panose="02010600030101010101" pitchFamily="2" charset="-122"/>
                        </a:rPr>
                        <a:t>项目开办费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15</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32552">
                <a:tc>
                  <a:txBody>
                    <a:bodyPr/>
                    <a:lstStyle/>
                    <a:p>
                      <a:pPr>
                        <a:lnSpc>
                          <a:spcPct val="115000"/>
                        </a:lnSpc>
                      </a:pPr>
                      <a:r>
                        <a:rPr lang="en-US" sz="1100" kern="100">
                          <a:effectLst/>
                          <a:latin typeface="宋体" panose="02010600030101010101" pitchFamily="2" charset="-122"/>
                          <a:ea typeface="宋体" panose="02010600030101010101" pitchFamily="2" charset="-122"/>
                        </a:rPr>
                        <a:t> </a:t>
                      </a:r>
                      <a:r>
                        <a:rPr lang="zh-CN" sz="1100" kern="100">
                          <a:effectLst/>
                          <a:latin typeface="宋体" panose="02010600030101010101" pitchFamily="2" charset="-122"/>
                          <a:ea typeface="宋体" panose="02010600030101010101" pitchFamily="2" charset="-122"/>
                        </a:rPr>
                        <a:t>建设单位管理费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10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32552">
                <a:tc>
                  <a:txBody>
                    <a:bodyPr/>
                    <a:lstStyle/>
                    <a:p>
                      <a:pPr>
                        <a:lnSpc>
                          <a:spcPct val="115000"/>
                        </a:lnSpc>
                      </a:pPr>
                      <a:r>
                        <a:rPr lang="en-US" sz="1100" kern="100">
                          <a:effectLst/>
                          <a:latin typeface="宋体" panose="02010600030101010101" pitchFamily="2" charset="-122"/>
                          <a:ea typeface="宋体" panose="02010600030101010101" pitchFamily="2" charset="-122"/>
                        </a:rPr>
                        <a:t> </a:t>
                      </a:r>
                      <a:r>
                        <a:rPr lang="zh-CN" sz="1100" kern="100">
                          <a:effectLst/>
                          <a:latin typeface="宋体" panose="02010600030101010101" pitchFamily="2" charset="-122"/>
                          <a:ea typeface="宋体" panose="02010600030101010101" pitchFamily="2" charset="-122"/>
                        </a:rPr>
                        <a:t>基本预备费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200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32552">
                <a:tc>
                  <a:txBody>
                    <a:bodyPr/>
                    <a:lstStyle/>
                    <a:p>
                      <a:pPr>
                        <a:lnSpc>
                          <a:spcPct val="115000"/>
                        </a:lnSpc>
                      </a:pPr>
                      <a:r>
                        <a:rPr lang="en-US" sz="1100" kern="100">
                          <a:effectLst/>
                          <a:latin typeface="宋体" panose="02010600030101010101" pitchFamily="2" charset="-122"/>
                          <a:ea typeface="宋体" panose="02010600030101010101" pitchFamily="2" charset="-122"/>
                        </a:rPr>
                        <a:t> </a:t>
                      </a:r>
                      <a:r>
                        <a:rPr lang="zh-CN" sz="1100" kern="100">
                          <a:effectLst/>
                          <a:latin typeface="宋体" panose="02010600030101010101" pitchFamily="2" charset="-122"/>
                          <a:ea typeface="宋体" panose="02010600030101010101" pitchFamily="2" charset="-122"/>
                        </a:rPr>
                        <a:t>项目建设投资合计 </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415.2</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a:effectLst/>
                          <a:latin typeface="宋体" panose="02010600030101010101" pitchFamily="2" charset="-122"/>
                          <a:ea typeface="宋体" panose="02010600030101010101" pitchFamily="2" charset="-122"/>
                        </a:rPr>
                        <a:t>60</a:t>
                      </a:r>
                      <a:endParaRPr lang="zh-CN" sz="1100" kern="10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pPr>
                      <a:r>
                        <a:rPr lang="en-US" sz="1100" kern="100" dirty="0">
                          <a:effectLst/>
                          <a:latin typeface="宋体" panose="02010600030101010101" pitchFamily="2" charset="-122"/>
                          <a:ea typeface="宋体" panose="02010600030101010101" pitchFamily="2" charset="-122"/>
                        </a:rPr>
                        <a:t>60</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76200" marR="76200" marT="3810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4923"/>
    </mc:Choice>
    <mc:Fallback>
      <p:transition spd="slow" advTm="492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5807" y="41107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79400" algn="l">
              <a:lnSpc>
                <a:spcPct val="115000"/>
              </a:lnSpc>
            </a:pPr>
            <a:r>
              <a:rPr lang="en-US" altLang="zh-CN" sz="1800">
                <a:effectLst/>
                <a:latin typeface="Adobe 宋体 Std L" panose="02020300000000000000" pitchFamily="18" charset="-122"/>
                <a:cs typeface="Times New Roman" panose="02020603050405020304" pitchFamily="18" charset="0"/>
              </a:rPr>
              <a:t>DI</a:t>
            </a:r>
            <a:r>
              <a:rPr lang="zh-CN" altLang="zh-CN" sz="1800">
                <a:effectLst/>
                <a:ea typeface="Adobe 宋体 Std L" panose="02020300000000000000" pitchFamily="18" charset="-122"/>
                <a:cs typeface="Times New Roman" panose="02020603050405020304" pitchFamily="18" charset="0"/>
              </a:rPr>
              <a:t>评估指标</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416358" y="552700"/>
            <a:ext cx="1415772"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项目预算</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85782" y="974092"/>
            <a:ext cx="3576567" cy="4016036"/>
          </a:xfrm>
          <a:prstGeom prst="rect">
            <a:avLst/>
          </a:prstGeom>
          <a:noFill/>
        </p:spPr>
        <p:txBody>
          <a:bodyPr wrap="square">
            <a:spAutoFit/>
          </a:bodyPr>
          <a:lstStyle/>
          <a:p>
            <a:pPr indent="279400" algn="l">
              <a:lnSpc>
                <a:spcPct val="200000"/>
              </a:lnSpc>
            </a:pP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还款策略</a:t>
            </a:r>
            <a:endParaRPr lang="en-US" altLang="zh-CN"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200000"/>
              </a:lnSpc>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本项目采用</a:t>
            </a:r>
            <a:r>
              <a:rPr lang="zh-CN" altLang="en-US" sz="1400" b="1" kern="100" dirty="0">
                <a:effectLst/>
                <a:latin typeface="宋体" panose="02010600030101010101" pitchFamily="2" charset="-122"/>
                <a:ea typeface="宋体" panose="02010600030101010101" pitchFamily="2" charset="-122"/>
                <a:cs typeface="Times New Roman" panose="02020603050405020304" pitchFamily="18" charset="0"/>
              </a:rPr>
              <a:t>一次还本，分期付息</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的还款策略。第一年先向银行贷款</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135</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万，短期借款</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7</a:t>
            </a: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万。每年付一次总利息，在第五年时还本付息。</a:t>
            </a:r>
            <a:endPar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79400" algn="l">
              <a:lnSpc>
                <a:spcPct val="200000"/>
              </a:lnSpc>
            </a:pPr>
            <a:r>
              <a:rPr lang="zh-CN" altLang="en-US" sz="1400" kern="100" dirty="0">
                <a:effectLst/>
                <a:latin typeface="宋体" panose="02010600030101010101" pitchFamily="2" charset="-122"/>
                <a:ea typeface="宋体" panose="02010600030101010101" pitchFamily="2" charset="-122"/>
                <a:cs typeface="Times New Roman" panose="02020603050405020304" pitchFamily="18" charset="0"/>
              </a:rPr>
              <a:t>因为一次性还本付息对借款人的还款能力要求较高，逾期风险也较大，项目未盈利时获取资金渠道和数额有限，所以我们采取一次还本，分期付息的还款策略。</a:t>
            </a:r>
            <a:endParaRPr lang="en-US" altLang="zh-CN" sz="1400" kern="1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nvGraphicFramePr>
        <p:xfrm>
          <a:off x="4316494" y="521904"/>
          <a:ext cx="7072034" cy="5635692"/>
        </p:xfrm>
        <a:graphic>
          <a:graphicData uri="http://schemas.openxmlformats.org/drawingml/2006/table">
            <a:tbl>
              <a:tblPr>
                <a:tableStyleId>{5C22544A-7EE6-4342-B048-85BDC9FD1C3A}</a:tableStyleId>
              </a:tblPr>
              <a:tblGrid>
                <a:gridCol w="1061012">
                  <a:extLst>
                    <a:ext uri="{9D8B030D-6E8A-4147-A177-3AD203B41FA5}">
                      <a16:colId xmlns:a16="http://schemas.microsoft.com/office/drawing/2014/main" val="20000"/>
                    </a:ext>
                  </a:extLst>
                </a:gridCol>
                <a:gridCol w="2122027">
                  <a:extLst>
                    <a:ext uri="{9D8B030D-6E8A-4147-A177-3AD203B41FA5}">
                      <a16:colId xmlns:a16="http://schemas.microsoft.com/office/drawing/2014/main" val="20001"/>
                    </a:ext>
                  </a:extLst>
                </a:gridCol>
                <a:gridCol w="870594">
                  <a:extLst>
                    <a:ext uri="{9D8B030D-6E8A-4147-A177-3AD203B41FA5}">
                      <a16:colId xmlns:a16="http://schemas.microsoft.com/office/drawing/2014/main" val="20002"/>
                    </a:ext>
                  </a:extLst>
                </a:gridCol>
                <a:gridCol w="1154975">
                  <a:extLst>
                    <a:ext uri="{9D8B030D-6E8A-4147-A177-3AD203B41FA5}">
                      <a16:colId xmlns:a16="http://schemas.microsoft.com/office/drawing/2014/main" val="20003"/>
                    </a:ext>
                  </a:extLst>
                </a:gridCol>
                <a:gridCol w="621142">
                  <a:extLst>
                    <a:ext uri="{9D8B030D-6E8A-4147-A177-3AD203B41FA5}">
                      <a16:colId xmlns:a16="http://schemas.microsoft.com/office/drawing/2014/main" val="20004"/>
                    </a:ext>
                  </a:extLst>
                </a:gridCol>
                <a:gridCol w="621142">
                  <a:extLst>
                    <a:ext uri="{9D8B030D-6E8A-4147-A177-3AD203B41FA5}">
                      <a16:colId xmlns:a16="http://schemas.microsoft.com/office/drawing/2014/main" val="20005"/>
                    </a:ext>
                  </a:extLst>
                </a:gridCol>
                <a:gridCol w="621142">
                  <a:extLst>
                    <a:ext uri="{9D8B030D-6E8A-4147-A177-3AD203B41FA5}">
                      <a16:colId xmlns:a16="http://schemas.microsoft.com/office/drawing/2014/main" val="20006"/>
                    </a:ext>
                  </a:extLst>
                </a:gridCol>
              </a:tblGrid>
              <a:tr h="195352">
                <a:tc>
                  <a:txBody>
                    <a:bodyPr/>
                    <a:lstStyle/>
                    <a:p>
                      <a:pPr indent="279400">
                        <a:lnSpc>
                          <a:spcPct val="115000"/>
                        </a:lnSpc>
                      </a:pPr>
                      <a:r>
                        <a:rPr lang="zh-CN" sz="1100" kern="100" dirty="0">
                          <a:solidFill>
                            <a:schemeClr val="tx1"/>
                          </a:solidFill>
                          <a:effectLst/>
                          <a:latin typeface="宋体" panose="02010600030101010101" pitchFamily="2" charset="-122"/>
                          <a:ea typeface="宋体" panose="02010600030101010101" pitchFamily="2" charset="-122"/>
                        </a:rPr>
                        <a:t>序号</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项目</a:t>
                      </a:r>
                      <a:r>
                        <a:rPr lang="en-US" sz="1100" kern="100">
                          <a:solidFill>
                            <a:schemeClr val="tx1"/>
                          </a:solidFill>
                          <a:effectLst/>
                          <a:latin typeface="宋体" panose="02010600030101010101" pitchFamily="2" charset="-122"/>
                          <a:ea typeface="宋体" panose="02010600030101010101" pitchFamily="2" charset="-122"/>
                        </a:rPr>
                        <a:t>/</a:t>
                      </a:r>
                      <a:r>
                        <a:rPr lang="zh-CN" sz="1100" kern="100">
                          <a:solidFill>
                            <a:schemeClr val="tx1"/>
                          </a:solidFill>
                          <a:effectLst/>
                          <a:latin typeface="宋体" panose="02010600030101010101" pitchFamily="2" charset="-122"/>
                          <a:ea typeface="宋体" panose="02010600030101010101" pitchFamily="2" charset="-122"/>
                        </a:rPr>
                        <a:t>年份</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2</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3</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95352">
                <a:tc>
                  <a:txBody>
                    <a:bodyPr/>
                    <a:lstStyle/>
                    <a:p>
                      <a:pPr indent="279400">
                        <a:lnSpc>
                          <a:spcPct val="115000"/>
                        </a:lnSpc>
                      </a:pPr>
                      <a:r>
                        <a:rPr lang="en-US" sz="1100" kern="100" dirty="0">
                          <a:solidFill>
                            <a:schemeClr val="tx1"/>
                          </a:solidFill>
                          <a:effectLst/>
                          <a:latin typeface="宋体" panose="02010600030101010101" pitchFamily="2" charset="-122"/>
                          <a:ea typeface="宋体" panose="02010600030101010101" pitchFamily="2" charset="-122"/>
                        </a:rPr>
                        <a:t>1</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dirty="0">
                          <a:solidFill>
                            <a:schemeClr val="tx1"/>
                          </a:solidFill>
                          <a:effectLst/>
                          <a:latin typeface="宋体" panose="02010600030101010101" pitchFamily="2" charset="-122"/>
                          <a:ea typeface="宋体" panose="02010600030101010101" pitchFamily="2" charset="-122"/>
                        </a:rPr>
                        <a:t>借款</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1.1</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年初贷款本金余额</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135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135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135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135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1.2</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年初短期借款本金余额</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1.3</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当年贷款</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135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当年短期借款</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当年应计利息</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5.57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11.13</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10.8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10.8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10.8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1.6</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当年贷款还本付息</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其中： 还本</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135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付息</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5.4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10.8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10.8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10.8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10.8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当年短期借款还本付息</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其中： 还本</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dirty="0">
                          <a:solidFill>
                            <a:schemeClr val="tx1"/>
                          </a:solidFill>
                          <a:effectLst/>
                          <a:latin typeface="宋体" panose="02010600030101010101" pitchFamily="2" charset="-122"/>
                          <a:ea typeface="宋体" panose="02010600030101010101" pitchFamily="2" charset="-122"/>
                        </a:rPr>
                        <a:t>0</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付息</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0.17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dirty="0">
                          <a:solidFill>
                            <a:schemeClr val="tx1"/>
                          </a:solidFill>
                          <a:effectLst/>
                          <a:latin typeface="宋体" panose="02010600030101010101" pitchFamily="2" charset="-122"/>
                          <a:ea typeface="宋体" panose="02010600030101010101" pitchFamily="2" charset="-122"/>
                        </a:rPr>
                        <a:t>0.33</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年末贷款本金余额</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135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135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135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135</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1.9</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年末短期借款本金余额</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dirty="0">
                          <a:solidFill>
                            <a:schemeClr val="tx1"/>
                          </a:solidFill>
                          <a:effectLst/>
                          <a:latin typeface="宋体" panose="02010600030101010101" pitchFamily="2" charset="-122"/>
                          <a:ea typeface="宋体" panose="02010600030101010101" pitchFamily="2" charset="-122"/>
                        </a:rPr>
                        <a:t>7</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2</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还本资金</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379735">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2.1</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利润</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dirty="0">
                          <a:solidFill>
                            <a:schemeClr val="tx1"/>
                          </a:solidFill>
                          <a:effectLst/>
                          <a:latin typeface="宋体" panose="02010600030101010101" pitchFamily="2" charset="-122"/>
                          <a:ea typeface="宋体" panose="02010600030101010101" pitchFamily="2" charset="-122"/>
                        </a:rPr>
                        <a:t>-5.57</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51.54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116.68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197.54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187.34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2.2</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折旧</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7.64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7.64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7.64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7.64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7"/>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2.3</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dirty="0">
                          <a:solidFill>
                            <a:schemeClr val="tx1"/>
                          </a:solidFill>
                          <a:effectLst/>
                          <a:latin typeface="宋体" panose="02010600030101010101" pitchFamily="2" charset="-122"/>
                          <a:ea typeface="宋体" panose="02010600030101010101" pitchFamily="2" charset="-122"/>
                        </a:rPr>
                        <a:t>摊销</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47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59</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71</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83</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8"/>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2.4</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短期借款</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9"/>
                  </a:ext>
                </a:extLst>
              </a:tr>
              <a:tr h="379735">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3</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还本资金合计</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1.43</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106.18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183.31</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276.18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277.98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1"/>
                  </a:ext>
                </a:extLst>
              </a:tr>
              <a:tr h="195352">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计算指标：</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2"/>
                  </a:ext>
                </a:extLst>
              </a:tr>
              <a:tr h="379735">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利息备付率</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11.27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19.88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29.8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29.8</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3"/>
                  </a:ext>
                </a:extLst>
              </a:tr>
              <a:tr h="379735">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 </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zh-CN" sz="1100" kern="100">
                          <a:solidFill>
                            <a:schemeClr val="tx1"/>
                          </a:solidFill>
                          <a:effectLst/>
                          <a:latin typeface="宋体" panose="02010600030101010101" pitchFamily="2" charset="-122"/>
                          <a:ea typeface="宋体" panose="02010600030101010101" pitchFamily="2" charset="-122"/>
                        </a:rPr>
                        <a:t>偿债备付率</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0</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6.47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17.97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a:solidFill>
                            <a:schemeClr val="tx1"/>
                          </a:solidFill>
                          <a:effectLst/>
                          <a:latin typeface="宋体" panose="02010600030101010101" pitchFamily="2" charset="-122"/>
                          <a:ea typeface="宋体" panose="02010600030101010101" pitchFamily="2" charset="-122"/>
                        </a:rPr>
                        <a:t>26.57</a:t>
                      </a:r>
                      <a:endParaRPr lang="zh-CN" sz="1100" kern="10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79400">
                        <a:lnSpc>
                          <a:spcPct val="115000"/>
                        </a:lnSpc>
                      </a:pPr>
                      <a:r>
                        <a:rPr lang="en-US" sz="1100" kern="100" dirty="0">
                          <a:solidFill>
                            <a:schemeClr val="tx1"/>
                          </a:solidFill>
                          <a:effectLst/>
                          <a:latin typeface="宋体" panose="02010600030101010101" pitchFamily="2" charset="-122"/>
                          <a:ea typeface="宋体" panose="02010600030101010101" pitchFamily="2" charset="-122"/>
                        </a:rPr>
                        <a:t>1.98</a:t>
                      </a:r>
                      <a:endParaRPr lang="zh-CN" sz="11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29854" marR="29854" marT="14927" marB="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9221"/>
    </mc:Choice>
    <mc:Fallback>
      <p:transition spd="slow" advTm="922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3729196" y="3587173"/>
            <a:ext cx="4962222" cy="700576"/>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定价分析、确定市场需求、估计成本、竞争者的成本价格和提供物、选择定价方法、选定初步价格、修订价格</a:t>
            </a:r>
          </a:p>
        </p:txBody>
      </p:sp>
      <p:sp>
        <p:nvSpPr>
          <p:cNvPr id="77" name="文本框 76"/>
          <p:cNvSpPr txBox="1"/>
          <p:nvPr/>
        </p:nvSpPr>
        <p:spPr>
          <a:xfrm>
            <a:off x="5285521" y="2838652"/>
            <a:ext cx="1620957" cy="52322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定价策略</a:t>
            </a:r>
          </a:p>
        </p:txBody>
      </p:sp>
      <p:sp>
        <p:nvSpPr>
          <p:cNvPr id="78" name="文本框 77"/>
          <p:cNvSpPr txBox="1"/>
          <p:nvPr/>
        </p:nvSpPr>
        <p:spPr>
          <a:xfrm>
            <a:off x="5127832" y="2040454"/>
            <a:ext cx="2138680" cy="768350"/>
          </a:xfrm>
          <a:prstGeom prst="rect">
            <a:avLst/>
          </a:prstGeom>
          <a:noFill/>
        </p:spPr>
        <p:txBody>
          <a:bodyPr wrap="none" rtlCol="0">
            <a:spAutoFit/>
          </a:bodyPr>
          <a:lstStyle/>
          <a:p>
            <a:pPr algn="ctr"/>
            <a:r>
              <a:rPr lang="en-US" altLang="zh-CN" sz="4400" dirty="0">
                <a:solidFill>
                  <a:schemeClr val="tx1">
                    <a:lumMod val="75000"/>
                    <a:lumOff val="25000"/>
                  </a:schemeClr>
                </a:solidFill>
                <a:latin typeface="汉仪书宋二简" panose="02010609000101010101" pitchFamily="2" charset="-122"/>
                <a:ea typeface="汉仪书宋二简" panose="02010609000101010101" pitchFamily="2" charset="-122"/>
              </a:rPr>
              <a:t>Part </a:t>
            </a:r>
            <a:r>
              <a:rPr lang="en-US" sz="4400" dirty="0">
                <a:solidFill>
                  <a:schemeClr val="tx1">
                    <a:lumMod val="75000"/>
                    <a:lumOff val="25000"/>
                  </a:schemeClr>
                </a:solidFill>
                <a:latin typeface="汉仪书宋二简" panose="02010609000101010101" pitchFamily="2" charset="-122"/>
                <a:ea typeface="汉仪书宋二简" panose="02010609000101010101" pitchFamily="2" charset="-122"/>
              </a:rPr>
              <a:t>09</a:t>
            </a:r>
          </a:p>
        </p:txBody>
      </p:sp>
    </p:spTree>
  </p:cSld>
  <p:clrMapOvr>
    <a:masterClrMapping/>
  </p:clrMapOvr>
  <mc:AlternateContent xmlns:mc="http://schemas.openxmlformats.org/markup-compatibility/2006">
    <mc:Choice xmlns:p14="http://schemas.microsoft.com/office/powerpoint/2010/main" Requires="p14">
      <p:transition spd="slow" p14:dur="2000" advTm="7195"/>
    </mc:Choice>
    <mc:Fallback>
      <p:transition spd="slow" advTm="719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576092" y="4723081"/>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567778" y="527957"/>
            <a:ext cx="1415773"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定价分析</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4135583" y="3557279"/>
            <a:ext cx="1090611" cy="1090611"/>
          </a:xfrm>
          <a:prstGeom prst="ellipse">
            <a:avLst/>
          </a:prstGeom>
          <a:noFill/>
          <a:ln>
            <a:solidFill>
              <a:srgbClr val="6F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815679" y="3557279"/>
            <a:ext cx="1090611" cy="1090611"/>
          </a:xfrm>
          <a:prstGeom prst="ellipse">
            <a:avLst/>
          </a:prstGeom>
          <a:noFill/>
          <a:ln>
            <a:solidFill>
              <a:srgbClr val="6F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476130" y="3557279"/>
            <a:ext cx="1090611" cy="1090611"/>
          </a:xfrm>
          <a:prstGeom prst="ellipse">
            <a:avLst/>
          </a:prstGeom>
          <a:noFill/>
          <a:ln>
            <a:solidFill>
              <a:srgbClr val="6F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0800000">
            <a:off x="1599549" y="3663243"/>
            <a:ext cx="878681" cy="878681"/>
          </a:xfrm>
          <a:prstGeom prst="ellipse">
            <a:avLst/>
          </a:pr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494777" y="3557279"/>
            <a:ext cx="1090611" cy="1090611"/>
          </a:xfrm>
          <a:prstGeom prst="ellipse">
            <a:avLst/>
          </a:prstGeom>
          <a:noFill/>
          <a:ln>
            <a:solidFill>
              <a:srgbClr val="6F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ersonal-configuration_30422"/>
          <p:cNvSpPr>
            <a:spLocks noChangeAspect="1"/>
          </p:cNvSpPr>
          <p:nvPr/>
        </p:nvSpPr>
        <p:spPr bwMode="auto">
          <a:xfrm>
            <a:off x="4508508" y="3955480"/>
            <a:ext cx="344760" cy="319483"/>
          </a:xfrm>
          <a:custGeom>
            <a:avLst/>
            <a:gdLst>
              <a:gd name="connsiteX0" fmla="*/ 460509 w 602487"/>
              <a:gd name="connsiteY0" fmla="*/ 352333 h 558314"/>
              <a:gd name="connsiteX1" fmla="*/ 524794 w 602487"/>
              <a:gd name="connsiteY1" fmla="*/ 416513 h 558314"/>
              <a:gd name="connsiteX2" fmla="*/ 460509 w 602487"/>
              <a:gd name="connsiteY2" fmla="*/ 480693 h 558314"/>
              <a:gd name="connsiteX3" fmla="*/ 396224 w 602487"/>
              <a:gd name="connsiteY3" fmla="*/ 416513 h 558314"/>
              <a:gd name="connsiteX4" fmla="*/ 460509 w 602487"/>
              <a:gd name="connsiteY4" fmla="*/ 352333 h 558314"/>
              <a:gd name="connsiteX5" fmla="*/ 469031 w 602487"/>
              <a:gd name="connsiteY5" fmla="*/ 300551 h 558314"/>
              <a:gd name="connsiteX6" fmla="*/ 463869 w 602487"/>
              <a:gd name="connsiteY6" fmla="*/ 322719 h 558314"/>
              <a:gd name="connsiteX7" fmla="*/ 426697 w 602487"/>
              <a:gd name="connsiteY7" fmla="*/ 328905 h 558314"/>
              <a:gd name="connsiteX8" fmla="*/ 414565 w 602487"/>
              <a:gd name="connsiteY8" fmla="*/ 309573 h 558314"/>
              <a:gd name="connsiteX9" fmla="*/ 384363 w 602487"/>
              <a:gd name="connsiteY9" fmla="*/ 328390 h 558314"/>
              <a:gd name="connsiteX10" fmla="*/ 396495 w 602487"/>
              <a:gd name="connsiteY10" fmla="*/ 347722 h 558314"/>
              <a:gd name="connsiteX11" fmla="*/ 374554 w 602487"/>
              <a:gd name="connsiteY11" fmla="*/ 378396 h 558314"/>
              <a:gd name="connsiteX12" fmla="*/ 352354 w 602487"/>
              <a:gd name="connsiteY12" fmla="*/ 373240 h 558314"/>
              <a:gd name="connsiteX13" fmla="*/ 344352 w 602487"/>
              <a:gd name="connsiteY13" fmla="*/ 408038 h 558314"/>
              <a:gd name="connsiteX14" fmla="*/ 366552 w 602487"/>
              <a:gd name="connsiteY14" fmla="*/ 413194 h 558314"/>
              <a:gd name="connsiteX15" fmla="*/ 372747 w 602487"/>
              <a:gd name="connsiteY15" fmla="*/ 450311 h 558314"/>
              <a:gd name="connsiteX16" fmla="*/ 353387 w 602487"/>
              <a:gd name="connsiteY16" fmla="*/ 462426 h 558314"/>
              <a:gd name="connsiteX17" fmla="*/ 372489 w 602487"/>
              <a:gd name="connsiteY17" fmla="*/ 492585 h 558314"/>
              <a:gd name="connsiteX18" fmla="*/ 391591 w 602487"/>
              <a:gd name="connsiteY18" fmla="*/ 480470 h 558314"/>
              <a:gd name="connsiteX19" fmla="*/ 422309 w 602487"/>
              <a:gd name="connsiteY19" fmla="*/ 502379 h 558314"/>
              <a:gd name="connsiteX20" fmla="*/ 417404 w 602487"/>
              <a:gd name="connsiteY20" fmla="*/ 524547 h 558314"/>
              <a:gd name="connsiteX21" fmla="*/ 451994 w 602487"/>
              <a:gd name="connsiteY21" fmla="*/ 532538 h 558314"/>
              <a:gd name="connsiteX22" fmla="*/ 457157 w 602487"/>
              <a:gd name="connsiteY22" fmla="*/ 510370 h 558314"/>
              <a:gd name="connsiteX23" fmla="*/ 494328 w 602487"/>
              <a:gd name="connsiteY23" fmla="*/ 504184 h 558314"/>
              <a:gd name="connsiteX24" fmla="*/ 506461 w 602487"/>
              <a:gd name="connsiteY24" fmla="*/ 523516 h 558314"/>
              <a:gd name="connsiteX25" fmla="*/ 536663 w 602487"/>
              <a:gd name="connsiteY25" fmla="*/ 504699 h 558314"/>
              <a:gd name="connsiteX26" fmla="*/ 524530 w 602487"/>
              <a:gd name="connsiteY26" fmla="*/ 485367 h 558314"/>
              <a:gd name="connsiteX27" fmla="*/ 546472 w 602487"/>
              <a:gd name="connsiteY27" fmla="*/ 454693 h 558314"/>
              <a:gd name="connsiteX28" fmla="*/ 568671 w 602487"/>
              <a:gd name="connsiteY28" fmla="*/ 459849 h 558314"/>
              <a:gd name="connsiteX29" fmla="*/ 576674 w 602487"/>
              <a:gd name="connsiteY29" fmla="*/ 425051 h 558314"/>
              <a:gd name="connsiteX30" fmla="*/ 554474 w 602487"/>
              <a:gd name="connsiteY30" fmla="*/ 419895 h 558314"/>
              <a:gd name="connsiteX31" fmla="*/ 548279 w 602487"/>
              <a:gd name="connsiteY31" fmla="*/ 382778 h 558314"/>
              <a:gd name="connsiteX32" fmla="*/ 567639 w 602487"/>
              <a:gd name="connsiteY32" fmla="*/ 370663 h 558314"/>
              <a:gd name="connsiteX33" fmla="*/ 548795 w 602487"/>
              <a:gd name="connsiteY33" fmla="*/ 340505 h 558314"/>
              <a:gd name="connsiteX34" fmla="*/ 529435 w 602487"/>
              <a:gd name="connsiteY34" fmla="*/ 352619 h 558314"/>
              <a:gd name="connsiteX35" fmla="*/ 498717 w 602487"/>
              <a:gd name="connsiteY35" fmla="*/ 330710 h 558314"/>
              <a:gd name="connsiteX36" fmla="*/ 503879 w 602487"/>
              <a:gd name="connsiteY36" fmla="*/ 308542 h 558314"/>
              <a:gd name="connsiteX37" fmla="*/ 257102 w 602487"/>
              <a:gd name="connsiteY37" fmla="*/ 0 h 558314"/>
              <a:gd name="connsiteX38" fmla="*/ 399077 w 602487"/>
              <a:gd name="connsiteY38" fmla="*/ 141769 h 558314"/>
              <a:gd name="connsiteX39" fmla="*/ 320604 w 602487"/>
              <a:gd name="connsiteY39" fmla="*/ 290241 h 558314"/>
              <a:gd name="connsiteX40" fmla="*/ 373779 w 602487"/>
              <a:gd name="connsiteY40" fmla="*/ 309831 h 558314"/>
              <a:gd name="connsiteX41" fmla="*/ 421534 w 602487"/>
              <a:gd name="connsiteY41" fmla="*/ 280188 h 558314"/>
              <a:gd name="connsiteX42" fmla="*/ 436248 w 602487"/>
              <a:gd name="connsiteY42" fmla="*/ 303644 h 558314"/>
              <a:gd name="connsiteX43" fmla="*/ 446573 w 602487"/>
              <a:gd name="connsiteY43" fmla="*/ 302098 h 558314"/>
              <a:gd name="connsiteX44" fmla="*/ 452769 w 602487"/>
              <a:gd name="connsiteY44" fmla="*/ 274775 h 558314"/>
              <a:gd name="connsiteX45" fmla="*/ 529693 w 602487"/>
              <a:gd name="connsiteY45" fmla="*/ 292561 h 558314"/>
              <a:gd name="connsiteX46" fmla="*/ 523240 w 602487"/>
              <a:gd name="connsiteY46" fmla="*/ 319626 h 558314"/>
              <a:gd name="connsiteX47" fmla="*/ 531758 w 602487"/>
              <a:gd name="connsiteY47" fmla="*/ 325812 h 558314"/>
              <a:gd name="connsiteX48" fmla="*/ 555506 w 602487"/>
              <a:gd name="connsiteY48" fmla="*/ 310862 h 558314"/>
              <a:gd name="connsiteX49" fmla="*/ 597324 w 602487"/>
              <a:gd name="connsiteY49" fmla="*/ 377622 h 558314"/>
              <a:gd name="connsiteX50" fmla="*/ 573576 w 602487"/>
              <a:gd name="connsiteY50" fmla="*/ 392315 h 558314"/>
              <a:gd name="connsiteX51" fmla="*/ 575125 w 602487"/>
              <a:gd name="connsiteY51" fmla="*/ 402625 h 558314"/>
              <a:gd name="connsiteX52" fmla="*/ 602487 w 602487"/>
              <a:gd name="connsiteY52" fmla="*/ 409069 h 558314"/>
              <a:gd name="connsiteX53" fmla="*/ 584676 w 602487"/>
              <a:gd name="connsiteY53" fmla="*/ 485367 h 558314"/>
              <a:gd name="connsiteX54" fmla="*/ 557572 w 602487"/>
              <a:gd name="connsiteY54" fmla="*/ 479181 h 558314"/>
              <a:gd name="connsiteX55" fmla="*/ 551376 w 602487"/>
              <a:gd name="connsiteY55" fmla="*/ 487687 h 558314"/>
              <a:gd name="connsiteX56" fmla="*/ 566348 w 602487"/>
              <a:gd name="connsiteY56" fmla="*/ 511401 h 558314"/>
              <a:gd name="connsiteX57" fmla="*/ 499491 w 602487"/>
              <a:gd name="connsiteY57" fmla="*/ 552901 h 558314"/>
              <a:gd name="connsiteX58" fmla="*/ 484777 w 602487"/>
              <a:gd name="connsiteY58" fmla="*/ 529445 h 558314"/>
              <a:gd name="connsiteX59" fmla="*/ 474452 w 602487"/>
              <a:gd name="connsiteY59" fmla="*/ 530991 h 558314"/>
              <a:gd name="connsiteX60" fmla="*/ 467999 w 602487"/>
              <a:gd name="connsiteY60" fmla="*/ 558314 h 558314"/>
              <a:gd name="connsiteX61" fmla="*/ 393398 w 602487"/>
              <a:gd name="connsiteY61" fmla="*/ 541044 h 558314"/>
              <a:gd name="connsiteX62" fmla="*/ 257102 w 602487"/>
              <a:gd name="connsiteY62" fmla="*/ 549550 h 558314"/>
              <a:gd name="connsiteX63" fmla="*/ 329122 w 602487"/>
              <a:gd name="connsiteY63" fmla="*/ 477634 h 558314"/>
              <a:gd name="connsiteX64" fmla="*/ 268460 w 602487"/>
              <a:gd name="connsiteY64" fmla="*/ 331225 h 558314"/>
              <a:gd name="connsiteX65" fmla="*/ 269235 w 602487"/>
              <a:gd name="connsiteY65" fmla="*/ 331225 h 558314"/>
              <a:gd name="connsiteX66" fmla="*/ 292725 w 602487"/>
              <a:gd name="connsiteY66" fmla="*/ 304418 h 558314"/>
              <a:gd name="connsiteX67" fmla="*/ 257102 w 602487"/>
              <a:gd name="connsiteY67" fmla="*/ 310862 h 558314"/>
              <a:gd name="connsiteX68" fmla="*/ 221480 w 602487"/>
              <a:gd name="connsiteY68" fmla="*/ 304418 h 558314"/>
              <a:gd name="connsiteX69" fmla="*/ 245228 w 602487"/>
              <a:gd name="connsiteY69" fmla="*/ 331225 h 558314"/>
              <a:gd name="connsiteX70" fmla="*/ 245744 w 602487"/>
              <a:gd name="connsiteY70" fmla="*/ 331225 h 558314"/>
              <a:gd name="connsiteX71" fmla="*/ 185083 w 602487"/>
              <a:gd name="connsiteY71" fmla="*/ 477634 h 558314"/>
              <a:gd name="connsiteX72" fmla="*/ 257102 w 602487"/>
              <a:gd name="connsiteY72" fmla="*/ 549550 h 558314"/>
              <a:gd name="connsiteX73" fmla="*/ 0 w 602487"/>
              <a:gd name="connsiteY73" fmla="*/ 486398 h 558314"/>
              <a:gd name="connsiteX74" fmla="*/ 193859 w 602487"/>
              <a:gd name="connsiteY74" fmla="*/ 290241 h 558314"/>
              <a:gd name="connsiteX75" fmla="*/ 115128 w 602487"/>
              <a:gd name="connsiteY75" fmla="*/ 141769 h 558314"/>
              <a:gd name="connsiteX76" fmla="*/ 257102 w 602487"/>
              <a:gd name="connsiteY76" fmla="*/ 0 h 55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2487" h="558314">
                <a:moveTo>
                  <a:pt x="460509" y="352333"/>
                </a:moveTo>
                <a:cubicBezTo>
                  <a:pt x="496013" y="352333"/>
                  <a:pt x="524794" y="381067"/>
                  <a:pt x="524794" y="416513"/>
                </a:cubicBezTo>
                <a:cubicBezTo>
                  <a:pt x="524794" y="451959"/>
                  <a:pt x="496013" y="480693"/>
                  <a:pt x="460509" y="480693"/>
                </a:cubicBezTo>
                <a:cubicBezTo>
                  <a:pt x="425005" y="480693"/>
                  <a:pt x="396224" y="451959"/>
                  <a:pt x="396224" y="416513"/>
                </a:cubicBezTo>
                <a:cubicBezTo>
                  <a:pt x="396224" y="381067"/>
                  <a:pt x="425005" y="352333"/>
                  <a:pt x="460509" y="352333"/>
                </a:cubicBezTo>
                <a:close/>
                <a:moveTo>
                  <a:pt x="469031" y="300551"/>
                </a:moveTo>
                <a:lnTo>
                  <a:pt x="463869" y="322719"/>
                </a:lnTo>
                <a:cubicBezTo>
                  <a:pt x="451478" y="322203"/>
                  <a:pt x="438829" y="324265"/>
                  <a:pt x="426697" y="328905"/>
                </a:cubicBezTo>
                <a:lnTo>
                  <a:pt x="414565" y="309573"/>
                </a:lnTo>
                <a:lnTo>
                  <a:pt x="384363" y="328390"/>
                </a:lnTo>
                <a:lnTo>
                  <a:pt x="396495" y="347722"/>
                </a:lnTo>
                <a:cubicBezTo>
                  <a:pt x="386944" y="356486"/>
                  <a:pt x="379458" y="367054"/>
                  <a:pt x="374554" y="378396"/>
                </a:cubicBezTo>
                <a:lnTo>
                  <a:pt x="352354" y="373240"/>
                </a:lnTo>
                <a:lnTo>
                  <a:pt x="344352" y="408038"/>
                </a:lnTo>
                <a:lnTo>
                  <a:pt x="366552" y="413194"/>
                </a:lnTo>
                <a:cubicBezTo>
                  <a:pt x="366035" y="425566"/>
                  <a:pt x="368100" y="438197"/>
                  <a:pt x="372747" y="450311"/>
                </a:cubicBezTo>
                <a:lnTo>
                  <a:pt x="353387" y="462426"/>
                </a:lnTo>
                <a:lnTo>
                  <a:pt x="372489" y="492585"/>
                </a:lnTo>
                <a:lnTo>
                  <a:pt x="391591" y="480470"/>
                </a:lnTo>
                <a:cubicBezTo>
                  <a:pt x="400625" y="490007"/>
                  <a:pt x="410951" y="497482"/>
                  <a:pt x="422309" y="502379"/>
                </a:cubicBezTo>
                <a:lnTo>
                  <a:pt x="417404" y="524547"/>
                </a:lnTo>
                <a:lnTo>
                  <a:pt x="451994" y="532538"/>
                </a:lnTo>
                <a:lnTo>
                  <a:pt x="457157" y="510370"/>
                </a:lnTo>
                <a:cubicBezTo>
                  <a:pt x="469548" y="510886"/>
                  <a:pt x="482196" y="508824"/>
                  <a:pt x="494328" y="504184"/>
                </a:cubicBezTo>
                <a:lnTo>
                  <a:pt x="506461" y="523516"/>
                </a:lnTo>
                <a:lnTo>
                  <a:pt x="536663" y="504699"/>
                </a:lnTo>
                <a:lnTo>
                  <a:pt x="524530" y="485367"/>
                </a:lnTo>
                <a:cubicBezTo>
                  <a:pt x="534081" y="476603"/>
                  <a:pt x="541567" y="466035"/>
                  <a:pt x="546472" y="454693"/>
                </a:cubicBezTo>
                <a:lnTo>
                  <a:pt x="568671" y="459849"/>
                </a:lnTo>
                <a:lnTo>
                  <a:pt x="576674" y="425051"/>
                </a:lnTo>
                <a:lnTo>
                  <a:pt x="554474" y="419895"/>
                </a:lnTo>
                <a:cubicBezTo>
                  <a:pt x="554990" y="407523"/>
                  <a:pt x="552925" y="394892"/>
                  <a:pt x="548279" y="382778"/>
                </a:cubicBezTo>
                <a:lnTo>
                  <a:pt x="567639" y="370663"/>
                </a:lnTo>
                <a:lnTo>
                  <a:pt x="548795" y="340505"/>
                </a:lnTo>
                <a:lnTo>
                  <a:pt x="529435" y="352619"/>
                </a:lnTo>
                <a:cubicBezTo>
                  <a:pt x="520658" y="343082"/>
                  <a:pt x="510075" y="335607"/>
                  <a:pt x="498717" y="330710"/>
                </a:cubicBezTo>
                <a:lnTo>
                  <a:pt x="503879" y="308542"/>
                </a:lnTo>
                <a:close/>
                <a:moveTo>
                  <a:pt x="257102" y="0"/>
                </a:moveTo>
                <a:cubicBezTo>
                  <a:pt x="335575" y="0"/>
                  <a:pt x="399077" y="63410"/>
                  <a:pt x="399077" y="141769"/>
                </a:cubicBezTo>
                <a:cubicBezTo>
                  <a:pt x="399077" y="197446"/>
                  <a:pt x="367068" y="259052"/>
                  <a:pt x="320604" y="290241"/>
                </a:cubicBezTo>
                <a:cubicBezTo>
                  <a:pt x="339189" y="294881"/>
                  <a:pt x="357001" y="301840"/>
                  <a:pt x="373779" y="309831"/>
                </a:cubicBezTo>
                <a:lnTo>
                  <a:pt x="421534" y="280188"/>
                </a:lnTo>
                <a:lnTo>
                  <a:pt x="436248" y="303644"/>
                </a:lnTo>
                <a:cubicBezTo>
                  <a:pt x="439862" y="303129"/>
                  <a:pt x="443218" y="302356"/>
                  <a:pt x="446573" y="302098"/>
                </a:cubicBezTo>
                <a:lnTo>
                  <a:pt x="452769" y="274775"/>
                </a:lnTo>
                <a:lnTo>
                  <a:pt x="529693" y="292561"/>
                </a:lnTo>
                <a:lnTo>
                  <a:pt x="523240" y="319626"/>
                </a:lnTo>
                <a:cubicBezTo>
                  <a:pt x="526337" y="321430"/>
                  <a:pt x="529177" y="323492"/>
                  <a:pt x="531758" y="325812"/>
                </a:cubicBezTo>
                <a:lnTo>
                  <a:pt x="555506" y="310862"/>
                </a:lnTo>
                <a:lnTo>
                  <a:pt x="597324" y="377622"/>
                </a:lnTo>
                <a:lnTo>
                  <a:pt x="573576" y="392315"/>
                </a:lnTo>
                <a:cubicBezTo>
                  <a:pt x="574350" y="395666"/>
                  <a:pt x="574867" y="399274"/>
                  <a:pt x="575125" y="402625"/>
                </a:cubicBezTo>
                <a:lnTo>
                  <a:pt x="602487" y="409069"/>
                </a:lnTo>
                <a:lnTo>
                  <a:pt x="584676" y="485367"/>
                </a:lnTo>
                <a:lnTo>
                  <a:pt x="557572" y="479181"/>
                </a:lnTo>
                <a:cubicBezTo>
                  <a:pt x="555765" y="482016"/>
                  <a:pt x="553700" y="485109"/>
                  <a:pt x="551376" y="487687"/>
                </a:cubicBezTo>
                <a:lnTo>
                  <a:pt x="566348" y="511401"/>
                </a:lnTo>
                <a:lnTo>
                  <a:pt x="499491" y="552901"/>
                </a:lnTo>
                <a:lnTo>
                  <a:pt x="484777" y="529445"/>
                </a:lnTo>
                <a:cubicBezTo>
                  <a:pt x="481422" y="530218"/>
                  <a:pt x="477808" y="530733"/>
                  <a:pt x="474452" y="530991"/>
                </a:cubicBezTo>
                <a:lnTo>
                  <a:pt x="467999" y="558314"/>
                </a:lnTo>
                <a:lnTo>
                  <a:pt x="393398" y="541044"/>
                </a:lnTo>
                <a:cubicBezTo>
                  <a:pt x="352354" y="546715"/>
                  <a:pt x="304857" y="549550"/>
                  <a:pt x="257102" y="549550"/>
                </a:cubicBezTo>
                <a:lnTo>
                  <a:pt x="329122" y="477634"/>
                </a:lnTo>
                <a:lnTo>
                  <a:pt x="268460" y="331225"/>
                </a:lnTo>
                <a:lnTo>
                  <a:pt x="269235" y="331225"/>
                </a:lnTo>
                <a:lnTo>
                  <a:pt x="292725" y="304418"/>
                </a:lnTo>
                <a:cubicBezTo>
                  <a:pt x="281367" y="308542"/>
                  <a:pt x="269493" y="310862"/>
                  <a:pt x="257102" y="310862"/>
                </a:cubicBezTo>
                <a:cubicBezTo>
                  <a:pt x="244970" y="310862"/>
                  <a:pt x="232838" y="308542"/>
                  <a:pt x="221480" y="304418"/>
                </a:cubicBezTo>
                <a:lnTo>
                  <a:pt x="245228" y="331225"/>
                </a:lnTo>
                <a:lnTo>
                  <a:pt x="245744" y="331225"/>
                </a:lnTo>
                <a:lnTo>
                  <a:pt x="185083" y="477634"/>
                </a:lnTo>
                <a:lnTo>
                  <a:pt x="257102" y="549550"/>
                </a:lnTo>
                <a:cubicBezTo>
                  <a:pt x="128551" y="549550"/>
                  <a:pt x="0" y="528671"/>
                  <a:pt x="0" y="486398"/>
                </a:cubicBezTo>
                <a:cubicBezTo>
                  <a:pt x="0" y="414740"/>
                  <a:pt x="82345" y="318337"/>
                  <a:pt x="193859" y="290241"/>
                </a:cubicBezTo>
                <a:cubicBezTo>
                  <a:pt x="147137" y="259052"/>
                  <a:pt x="115128" y="197446"/>
                  <a:pt x="115128" y="141769"/>
                </a:cubicBezTo>
                <a:cubicBezTo>
                  <a:pt x="115128" y="63410"/>
                  <a:pt x="178629" y="0"/>
                  <a:pt x="257102" y="0"/>
                </a:cubicBezTo>
                <a:close/>
              </a:path>
            </a:pathLst>
          </a:custGeom>
          <a:solidFill>
            <a:srgbClr val="6FB5E6"/>
          </a:solidFill>
          <a:ln>
            <a:noFill/>
          </a:ln>
        </p:spPr>
      </p:sp>
      <p:sp>
        <p:nvSpPr>
          <p:cNvPr id="37" name="blocked-folder_70725"/>
          <p:cNvSpPr>
            <a:spLocks noChangeAspect="1"/>
          </p:cNvSpPr>
          <p:nvPr/>
        </p:nvSpPr>
        <p:spPr bwMode="auto">
          <a:xfrm>
            <a:off x="7188604" y="3954753"/>
            <a:ext cx="344760" cy="295661"/>
          </a:xfrm>
          <a:custGeom>
            <a:avLst/>
            <a:gdLst>
              <a:gd name="connsiteX0" fmla="*/ 485836 w 605939"/>
              <a:gd name="connsiteY0" fmla="*/ 267866 h 519644"/>
              <a:gd name="connsiteX1" fmla="*/ 519990 w 605939"/>
              <a:gd name="connsiteY1" fmla="*/ 301972 h 519644"/>
              <a:gd name="connsiteX2" fmla="*/ 519990 w 605939"/>
              <a:gd name="connsiteY2" fmla="*/ 324601 h 519644"/>
              <a:gd name="connsiteX3" fmla="*/ 451683 w 605939"/>
              <a:gd name="connsiteY3" fmla="*/ 324601 h 519644"/>
              <a:gd name="connsiteX4" fmla="*/ 451683 w 605939"/>
              <a:gd name="connsiteY4" fmla="*/ 301972 h 519644"/>
              <a:gd name="connsiteX5" fmla="*/ 485836 w 605939"/>
              <a:gd name="connsiteY5" fmla="*/ 267866 h 519644"/>
              <a:gd name="connsiteX6" fmla="*/ 485877 w 605939"/>
              <a:gd name="connsiteY6" fmla="*/ 235079 h 519644"/>
              <a:gd name="connsiteX7" fmla="*/ 418850 w 605939"/>
              <a:gd name="connsiteY7" fmla="*/ 301998 h 519644"/>
              <a:gd name="connsiteX8" fmla="*/ 418850 w 605939"/>
              <a:gd name="connsiteY8" fmla="*/ 324845 h 519644"/>
              <a:gd name="connsiteX9" fmla="*/ 399111 w 605939"/>
              <a:gd name="connsiteY9" fmla="*/ 347585 h 519644"/>
              <a:gd name="connsiteX10" fmla="*/ 399111 w 605939"/>
              <a:gd name="connsiteY10" fmla="*/ 464096 h 519644"/>
              <a:gd name="connsiteX11" fmla="*/ 422104 w 605939"/>
              <a:gd name="connsiteY11" fmla="*/ 487160 h 519644"/>
              <a:gd name="connsiteX12" fmla="*/ 549650 w 605939"/>
              <a:gd name="connsiteY12" fmla="*/ 487160 h 519644"/>
              <a:gd name="connsiteX13" fmla="*/ 572643 w 605939"/>
              <a:gd name="connsiteY13" fmla="*/ 464096 h 519644"/>
              <a:gd name="connsiteX14" fmla="*/ 572643 w 605939"/>
              <a:gd name="connsiteY14" fmla="*/ 455325 h 519644"/>
              <a:gd name="connsiteX15" fmla="*/ 533598 w 605939"/>
              <a:gd name="connsiteY15" fmla="*/ 455325 h 519644"/>
              <a:gd name="connsiteX16" fmla="*/ 516787 w 605939"/>
              <a:gd name="connsiteY16" fmla="*/ 438541 h 519644"/>
              <a:gd name="connsiteX17" fmla="*/ 533598 w 605939"/>
              <a:gd name="connsiteY17" fmla="*/ 421866 h 519644"/>
              <a:gd name="connsiteX18" fmla="*/ 572643 w 605939"/>
              <a:gd name="connsiteY18" fmla="*/ 421866 h 519644"/>
              <a:gd name="connsiteX19" fmla="*/ 572643 w 605939"/>
              <a:gd name="connsiteY19" fmla="*/ 397936 h 519644"/>
              <a:gd name="connsiteX20" fmla="*/ 533598 w 605939"/>
              <a:gd name="connsiteY20" fmla="*/ 397936 h 519644"/>
              <a:gd name="connsiteX21" fmla="*/ 516787 w 605939"/>
              <a:gd name="connsiteY21" fmla="*/ 381152 h 519644"/>
              <a:gd name="connsiteX22" fmla="*/ 533598 w 605939"/>
              <a:gd name="connsiteY22" fmla="*/ 364477 h 519644"/>
              <a:gd name="connsiteX23" fmla="*/ 572643 w 605939"/>
              <a:gd name="connsiteY23" fmla="*/ 364477 h 519644"/>
              <a:gd name="connsiteX24" fmla="*/ 572643 w 605939"/>
              <a:gd name="connsiteY24" fmla="*/ 347585 h 519644"/>
              <a:gd name="connsiteX25" fmla="*/ 552903 w 605939"/>
              <a:gd name="connsiteY25" fmla="*/ 324845 h 519644"/>
              <a:gd name="connsiteX26" fmla="*/ 552903 w 605939"/>
              <a:gd name="connsiteY26" fmla="*/ 301998 h 519644"/>
              <a:gd name="connsiteX27" fmla="*/ 485877 w 605939"/>
              <a:gd name="connsiteY27" fmla="*/ 235079 h 519644"/>
              <a:gd name="connsiteX28" fmla="*/ 353667 w 605939"/>
              <a:gd name="connsiteY28" fmla="*/ 43746 h 519644"/>
              <a:gd name="connsiteX29" fmla="*/ 311477 w 605939"/>
              <a:gd name="connsiteY29" fmla="*/ 60638 h 519644"/>
              <a:gd name="connsiteX30" fmla="*/ 251391 w 605939"/>
              <a:gd name="connsiteY30" fmla="*/ 84568 h 519644"/>
              <a:gd name="connsiteX31" fmla="*/ 94128 w 605939"/>
              <a:gd name="connsiteY31" fmla="*/ 84568 h 519644"/>
              <a:gd name="connsiteX32" fmla="*/ 78185 w 605939"/>
              <a:gd name="connsiteY32" fmla="*/ 98969 h 519644"/>
              <a:gd name="connsiteX33" fmla="*/ 78185 w 605939"/>
              <a:gd name="connsiteY33" fmla="*/ 142607 h 519644"/>
              <a:gd name="connsiteX34" fmla="*/ 485768 w 605939"/>
              <a:gd name="connsiteY34" fmla="*/ 142607 h 519644"/>
              <a:gd name="connsiteX35" fmla="*/ 485768 w 605939"/>
              <a:gd name="connsiteY35" fmla="*/ 66918 h 519644"/>
              <a:gd name="connsiteX36" fmla="*/ 462558 w 605939"/>
              <a:gd name="connsiteY36" fmla="*/ 43746 h 519644"/>
              <a:gd name="connsiteX37" fmla="*/ 353667 w 605939"/>
              <a:gd name="connsiteY37" fmla="*/ 0 h 519644"/>
              <a:gd name="connsiteX38" fmla="*/ 462558 w 605939"/>
              <a:gd name="connsiteY38" fmla="*/ 0 h 519644"/>
              <a:gd name="connsiteX39" fmla="*/ 529585 w 605939"/>
              <a:gd name="connsiteY39" fmla="*/ 66918 h 519644"/>
              <a:gd name="connsiteX40" fmla="*/ 529585 w 605939"/>
              <a:gd name="connsiteY40" fmla="*/ 142715 h 519644"/>
              <a:gd name="connsiteX41" fmla="*/ 555181 w 605939"/>
              <a:gd name="connsiteY41" fmla="*/ 155276 h 519644"/>
              <a:gd name="connsiteX42" fmla="*/ 563532 w 605939"/>
              <a:gd name="connsiteY42" fmla="*/ 184295 h 519644"/>
              <a:gd name="connsiteX43" fmla="*/ 557242 w 605939"/>
              <a:gd name="connsiteY43" fmla="*/ 226958 h 519644"/>
              <a:gd name="connsiteX44" fmla="*/ 586200 w 605939"/>
              <a:gd name="connsiteY44" fmla="*/ 298425 h 519644"/>
              <a:gd name="connsiteX45" fmla="*/ 586200 w 605939"/>
              <a:gd name="connsiteY45" fmla="*/ 300049 h 519644"/>
              <a:gd name="connsiteX46" fmla="*/ 605939 w 605939"/>
              <a:gd name="connsiteY46" fmla="*/ 344011 h 519644"/>
              <a:gd name="connsiteX47" fmla="*/ 605939 w 605939"/>
              <a:gd name="connsiteY47" fmla="*/ 460522 h 519644"/>
              <a:gd name="connsiteX48" fmla="*/ 546721 w 605939"/>
              <a:gd name="connsiteY48" fmla="*/ 519644 h 519644"/>
              <a:gd name="connsiteX49" fmla="*/ 419284 w 605939"/>
              <a:gd name="connsiteY49" fmla="*/ 519644 h 519644"/>
              <a:gd name="connsiteX50" fmla="*/ 386313 w 605939"/>
              <a:gd name="connsiteY50" fmla="*/ 509574 h 519644"/>
              <a:gd name="connsiteX51" fmla="*/ 80029 w 605939"/>
              <a:gd name="connsiteY51" fmla="*/ 509574 h 519644"/>
              <a:gd name="connsiteX52" fmla="*/ 44021 w 605939"/>
              <a:gd name="connsiteY52" fmla="*/ 478497 h 519644"/>
              <a:gd name="connsiteX53" fmla="*/ 421 w 605939"/>
              <a:gd name="connsiteY53" fmla="*/ 184295 h 519644"/>
              <a:gd name="connsiteX54" fmla="*/ 8772 w 605939"/>
              <a:gd name="connsiteY54" fmla="*/ 155276 h 519644"/>
              <a:gd name="connsiteX55" fmla="*/ 34368 w 605939"/>
              <a:gd name="connsiteY55" fmla="*/ 142715 h 519644"/>
              <a:gd name="connsiteX56" fmla="*/ 34368 w 605939"/>
              <a:gd name="connsiteY56" fmla="*/ 98969 h 519644"/>
              <a:gd name="connsiteX57" fmla="*/ 94128 w 605939"/>
              <a:gd name="connsiteY57" fmla="*/ 40822 h 519644"/>
              <a:gd name="connsiteX58" fmla="*/ 251391 w 605939"/>
              <a:gd name="connsiteY58" fmla="*/ 40822 h 519644"/>
              <a:gd name="connsiteX59" fmla="*/ 284146 w 605939"/>
              <a:gd name="connsiteY59" fmla="*/ 26420 h 519644"/>
              <a:gd name="connsiteX60" fmla="*/ 353667 w 605939"/>
              <a:gd name="connsiteY60" fmla="*/ 0 h 5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5939" h="519644">
                <a:moveTo>
                  <a:pt x="485836" y="267866"/>
                </a:moveTo>
                <a:cubicBezTo>
                  <a:pt x="504702" y="267866"/>
                  <a:pt x="519990" y="283241"/>
                  <a:pt x="519990" y="301972"/>
                </a:cubicBezTo>
                <a:lnTo>
                  <a:pt x="519990" y="324601"/>
                </a:lnTo>
                <a:lnTo>
                  <a:pt x="451683" y="324601"/>
                </a:lnTo>
                <a:lnTo>
                  <a:pt x="451683" y="301972"/>
                </a:lnTo>
                <a:cubicBezTo>
                  <a:pt x="451683" y="283241"/>
                  <a:pt x="466971" y="267866"/>
                  <a:pt x="485836" y="267866"/>
                </a:cubicBezTo>
                <a:close/>
                <a:moveTo>
                  <a:pt x="485877" y="235079"/>
                </a:moveTo>
                <a:cubicBezTo>
                  <a:pt x="448893" y="235079"/>
                  <a:pt x="418850" y="265182"/>
                  <a:pt x="418850" y="301998"/>
                </a:cubicBezTo>
                <a:lnTo>
                  <a:pt x="418850" y="324845"/>
                </a:lnTo>
                <a:cubicBezTo>
                  <a:pt x="407679" y="326470"/>
                  <a:pt x="399111" y="335998"/>
                  <a:pt x="399111" y="347585"/>
                </a:cubicBezTo>
                <a:lnTo>
                  <a:pt x="399111" y="464096"/>
                </a:lnTo>
                <a:cubicBezTo>
                  <a:pt x="399111" y="476873"/>
                  <a:pt x="409414" y="487160"/>
                  <a:pt x="422104" y="487160"/>
                </a:cubicBezTo>
                <a:lnTo>
                  <a:pt x="549650" y="487160"/>
                </a:lnTo>
                <a:cubicBezTo>
                  <a:pt x="562339" y="487160"/>
                  <a:pt x="572643" y="476873"/>
                  <a:pt x="572643" y="464096"/>
                </a:cubicBezTo>
                <a:lnTo>
                  <a:pt x="572643" y="455325"/>
                </a:lnTo>
                <a:lnTo>
                  <a:pt x="533598" y="455325"/>
                </a:lnTo>
                <a:cubicBezTo>
                  <a:pt x="524270" y="455325"/>
                  <a:pt x="516787" y="447745"/>
                  <a:pt x="516787" y="438541"/>
                </a:cubicBezTo>
                <a:cubicBezTo>
                  <a:pt x="516787" y="429337"/>
                  <a:pt x="524270" y="421866"/>
                  <a:pt x="533598" y="421866"/>
                </a:cubicBezTo>
                <a:lnTo>
                  <a:pt x="572643" y="421866"/>
                </a:lnTo>
                <a:lnTo>
                  <a:pt x="572643" y="397936"/>
                </a:lnTo>
                <a:lnTo>
                  <a:pt x="533598" y="397936"/>
                </a:lnTo>
                <a:cubicBezTo>
                  <a:pt x="524270" y="397936"/>
                  <a:pt x="516787" y="390464"/>
                  <a:pt x="516787" y="381152"/>
                </a:cubicBezTo>
                <a:cubicBezTo>
                  <a:pt x="516787" y="371948"/>
                  <a:pt x="524270" y="364477"/>
                  <a:pt x="533598" y="364477"/>
                </a:cubicBezTo>
                <a:lnTo>
                  <a:pt x="572643" y="364477"/>
                </a:lnTo>
                <a:lnTo>
                  <a:pt x="572643" y="347585"/>
                </a:lnTo>
                <a:cubicBezTo>
                  <a:pt x="572643" y="335998"/>
                  <a:pt x="564074" y="326470"/>
                  <a:pt x="552903" y="324845"/>
                </a:cubicBezTo>
                <a:lnTo>
                  <a:pt x="552903" y="301998"/>
                </a:lnTo>
                <a:cubicBezTo>
                  <a:pt x="552903" y="265182"/>
                  <a:pt x="522861" y="235079"/>
                  <a:pt x="485877" y="235079"/>
                </a:cubicBezTo>
                <a:close/>
                <a:moveTo>
                  <a:pt x="353667" y="43746"/>
                </a:moveTo>
                <a:cubicBezTo>
                  <a:pt x="332735" y="43746"/>
                  <a:pt x="323841" y="50892"/>
                  <a:pt x="311477" y="60638"/>
                </a:cubicBezTo>
                <a:cubicBezTo>
                  <a:pt x="298028" y="71357"/>
                  <a:pt x="281326" y="84568"/>
                  <a:pt x="251391" y="84568"/>
                </a:cubicBezTo>
                <a:lnTo>
                  <a:pt x="94128" y="84568"/>
                </a:lnTo>
                <a:cubicBezTo>
                  <a:pt x="86319" y="84568"/>
                  <a:pt x="78185" y="89982"/>
                  <a:pt x="78185" y="98969"/>
                </a:cubicBezTo>
                <a:lnTo>
                  <a:pt x="78185" y="142607"/>
                </a:lnTo>
                <a:lnTo>
                  <a:pt x="485768" y="142607"/>
                </a:lnTo>
                <a:lnTo>
                  <a:pt x="485768" y="66918"/>
                </a:lnTo>
                <a:cubicBezTo>
                  <a:pt x="485768" y="54141"/>
                  <a:pt x="475356" y="43746"/>
                  <a:pt x="462558" y="43746"/>
                </a:cubicBezTo>
                <a:close/>
                <a:moveTo>
                  <a:pt x="353667" y="0"/>
                </a:moveTo>
                <a:lnTo>
                  <a:pt x="462558" y="0"/>
                </a:lnTo>
                <a:cubicBezTo>
                  <a:pt x="499542" y="0"/>
                  <a:pt x="529585" y="29994"/>
                  <a:pt x="529585" y="66918"/>
                </a:cubicBezTo>
                <a:lnTo>
                  <a:pt x="529585" y="142715"/>
                </a:lnTo>
                <a:cubicBezTo>
                  <a:pt x="539455" y="143256"/>
                  <a:pt x="548673" y="147804"/>
                  <a:pt x="555181" y="155276"/>
                </a:cubicBezTo>
                <a:cubicBezTo>
                  <a:pt x="562014" y="163289"/>
                  <a:pt x="565159" y="173900"/>
                  <a:pt x="563532" y="184295"/>
                </a:cubicBezTo>
                <a:lnTo>
                  <a:pt x="557242" y="226958"/>
                </a:lnTo>
                <a:cubicBezTo>
                  <a:pt x="575137" y="245474"/>
                  <a:pt x="586200" y="270705"/>
                  <a:pt x="586200" y="298425"/>
                </a:cubicBezTo>
                <a:lnTo>
                  <a:pt x="586200" y="300049"/>
                </a:lnTo>
                <a:cubicBezTo>
                  <a:pt x="598347" y="310985"/>
                  <a:pt x="605939" y="326794"/>
                  <a:pt x="605939" y="344011"/>
                </a:cubicBezTo>
                <a:lnTo>
                  <a:pt x="605939" y="460522"/>
                </a:lnTo>
                <a:cubicBezTo>
                  <a:pt x="605939" y="493115"/>
                  <a:pt x="579367" y="519644"/>
                  <a:pt x="546721" y="519644"/>
                </a:cubicBezTo>
                <a:lnTo>
                  <a:pt x="419284" y="519644"/>
                </a:lnTo>
                <a:cubicBezTo>
                  <a:pt x="407028" y="519644"/>
                  <a:pt x="395640" y="515854"/>
                  <a:pt x="386313" y="509574"/>
                </a:cubicBezTo>
                <a:lnTo>
                  <a:pt x="80029" y="509574"/>
                </a:lnTo>
                <a:cubicBezTo>
                  <a:pt x="62025" y="509574"/>
                  <a:pt x="46732" y="496364"/>
                  <a:pt x="44021" y="478497"/>
                </a:cubicBezTo>
                <a:lnTo>
                  <a:pt x="421" y="184295"/>
                </a:lnTo>
                <a:cubicBezTo>
                  <a:pt x="-1206" y="173900"/>
                  <a:pt x="1939" y="163289"/>
                  <a:pt x="8772" y="155276"/>
                </a:cubicBezTo>
                <a:cubicBezTo>
                  <a:pt x="15280" y="147804"/>
                  <a:pt x="24498" y="143256"/>
                  <a:pt x="34368" y="142715"/>
                </a:cubicBezTo>
                <a:lnTo>
                  <a:pt x="34368" y="98969"/>
                </a:lnTo>
                <a:cubicBezTo>
                  <a:pt x="34368" y="66918"/>
                  <a:pt x="61157" y="40822"/>
                  <a:pt x="94128" y="40822"/>
                </a:cubicBezTo>
                <a:lnTo>
                  <a:pt x="251391" y="40822"/>
                </a:lnTo>
                <a:cubicBezTo>
                  <a:pt x="266033" y="40822"/>
                  <a:pt x="272866" y="35408"/>
                  <a:pt x="284146" y="26420"/>
                </a:cubicBezTo>
                <a:cubicBezTo>
                  <a:pt x="298245" y="15267"/>
                  <a:pt x="317442" y="0"/>
                  <a:pt x="353667" y="0"/>
                </a:cubicBezTo>
                <a:close/>
              </a:path>
            </a:pathLst>
          </a:custGeom>
          <a:solidFill>
            <a:srgbClr val="6FB5E6"/>
          </a:solidFill>
          <a:ln>
            <a:noFill/>
          </a:ln>
        </p:spPr>
        <p:txBody>
          <a:bodyPr/>
          <a:lstStyle/>
          <a:p>
            <a:endParaRPr lang="zh-CN" altLang="en-US"/>
          </a:p>
        </p:txBody>
      </p:sp>
      <p:sp>
        <p:nvSpPr>
          <p:cNvPr id="38" name="cinema-clapperboard_73867"/>
          <p:cNvSpPr>
            <a:spLocks noChangeAspect="1"/>
          </p:cNvSpPr>
          <p:nvPr/>
        </p:nvSpPr>
        <p:spPr bwMode="auto">
          <a:xfrm>
            <a:off x="1868639" y="3942841"/>
            <a:ext cx="340500" cy="34476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455839 w 606244"/>
              <a:gd name="T35" fmla="*/ 455839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455839 w 606244"/>
              <a:gd name="T45" fmla="*/ 455839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455839 w 606244"/>
              <a:gd name="T55" fmla="*/ 455839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455839 w 606244"/>
              <a:gd name="T65" fmla="*/ 455839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455839 w 606244"/>
              <a:gd name="T77" fmla="*/ 455839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455839 w 606244"/>
              <a:gd name="T87" fmla="*/ 455839 w 606244"/>
              <a:gd name="T88" fmla="*/ 600116 w 606244"/>
              <a:gd name="T89" fmla="*/ 600116 w 606244"/>
              <a:gd name="T90" fmla="*/ 600116 w 606244"/>
              <a:gd name="T91" fmla="*/ 600116 w 606244"/>
              <a:gd name="T92" fmla="*/ 600116 w 606244"/>
              <a:gd name="T93" fmla="*/ 600116 w 606244"/>
              <a:gd name="T94" fmla="*/ 600116 w 606244"/>
              <a:gd name="T95" fmla="*/ 600116 w 606244"/>
              <a:gd name="T96" fmla="*/ 455839 w 606244"/>
              <a:gd name="T97" fmla="*/ 455839 w 606244"/>
              <a:gd name="T98" fmla="*/ 600116 w 606244"/>
              <a:gd name="T99" fmla="*/ 600116 w 606244"/>
              <a:gd name="T100" fmla="*/ 600116 w 606244"/>
              <a:gd name="T101" fmla="*/ 600116 w 606244"/>
              <a:gd name="T102" fmla="*/ 600116 w 606244"/>
              <a:gd name="T103" fmla="*/ 600116 w 606244"/>
              <a:gd name="T104" fmla="*/ 600116 w 606244"/>
              <a:gd name="T10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65" h="4933">
                <a:moveTo>
                  <a:pt x="4865" y="169"/>
                </a:moveTo>
                <a:cubicBezTo>
                  <a:pt x="4865" y="76"/>
                  <a:pt x="4789" y="0"/>
                  <a:pt x="4696" y="0"/>
                </a:cubicBezTo>
                <a:lnTo>
                  <a:pt x="553" y="0"/>
                </a:lnTo>
                <a:cubicBezTo>
                  <a:pt x="459" y="0"/>
                  <a:pt x="384" y="76"/>
                  <a:pt x="384" y="169"/>
                </a:cubicBezTo>
                <a:lnTo>
                  <a:pt x="384" y="887"/>
                </a:lnTo>
                <a:cubicBezTo>
                  <a:pt x="155" y="1013"/>
                  <a:pt x="0" y="1256"/>
                  <a:pt x="0" y="1535"/>
                </a:cubicBezTo>
                <a:cubicBezTo>
                  <a:pt x="0" y="1814"/>
                  <a:pt x="155" y="2057"/>
                  <a:pt x="384" y="2183"/>
                </a:cubicBezTo>
                <a:lnTo>
                  <a:pt x="384" y="4764"/>
                </a:lnTo>
                <a:cubicBezTo>
                  <a:pt x="384" y="4858"/>
                  <a:pt x="459" y="4933"/>
                  <a:pt x="553" y="4933"/>
                </a:cubicBezTo>
                <a:lnTo>
                  <a:pt x="4696" y="4933"/>
                </a:lnTo>
                <a:cubicBezTo>
                  <a:pt x="4789" y="4933"/>
                  <a:pt x="4865" y="4858"/>
                  <a:pt x="4865" y="4764"/>
                </a:cubicBezTo>
                <a:lnTo>
                  <a:pt x="4865" y="1709"/>
                </a:lnTo>
                <a:lnTo>
                  <a:pt x="1457" y="1709"/>
                </a:lnTo>
                <a:cubicBezTo>
                  <a:pt x="1471" y="1653"/>
                  <a:pt x="1478" y="1595"/>
                  <a:pt x="1478" y="1535"/>
                </a:cubicBezTo>
                <a:cubicBezTo>
                  <a:pt x="1478" y="1474"/>
                  <a:pt x="1470" y="1414"/>
                  <a:pt x="1456" y="1357"/>
                </a:cubicBezTo>
                <a:lnTo>
                  <a:pt x="4865" y="1358"/>
                </a:lnTo>
                <a:lnTo>
                  <a:pt x="4865" y="169"/>
                </a:lnTo>
                <a:close/>
                <a:moveTo>
                  <a:pt x="1010" y="1535"/>
                </a:moveTo>
                <a:cubicBezTo>
                  <a:pt x="1010" y="1685"/>
                  <a:pt x="889" y="1806"/>
                  <a:pt x="739" y="1806"/>
                </a:cubicBezTo>
                <a:cubicBezTo>
                  <a:pt x="589" y="1806"/>
                  <a:pt x="468" y="1685"/>
                  <a:pt x="468" y="1535"/>
                </a:cubicBezTo>
                <a:cubicBezTo>
                  <a:pt x="468" y="1385"/>
                  <a:pt x="589" y="1264"/>
                  <a:pt x="739" y="1264"/>
                </a:cubicBezTo>
                <a:cubicBezTo>
                  <a:pt x="889" y="1264"/>
                  <a:pt x="1010" y="1385"/>
                  <a:pt x="1010" y="1535"/>
                </a:cubicBezTo>
                <a:close/>
                <a:moveTo>
                  <a:pt x="4118" y="1991"/>
                </a:moveTo>
                <a:lnTo>
                  <a:pt x="4413" y="1991"/>
                </a:lnTo>
                <a:lnTo>
                  <a:pt x="4413" y="2615"/>
                </a:lnTo>
                <a:lnTo>
                  <a:pt x="3525" y="2615"/>
                </a:lnTo>
                <a:lnTo>
                  <a:pt x="4118" y="1991"/>
                </a:lnTo>
                <a:close/>
                <a:moveTo>
                  <a:pt x="2488" y="1991"/>
                </a:moveTo>
                <a:lnTo>
                  <a:pt x="3377" y="1991"/>
                </a:lnTo>
                <a:lnTo>
                  <a:pt x="2785" y="2615"/>
                </a:lnTo>
                <a:lnTo>
                  <a:pt x="1896" y="2615"/>
                </a:lnTo>
                <a:lnTo>
                  <a:pt x="2488" y="1991"/>
                </a:lnTo>
                <a:close/>
                <a:moveTo>
                  <a:pt x="1748" y="1991"/>
                </a:moveTo>
                <a:lnTo>
                  <a:pt x="1156" y="2615"/>
                </a:lnTo>
                <a:lnTo>
                  <a:pt x="835" y="2615"/>
                </a:lnTo>
                <a:lnTo>
                  <a:pt x="835" y="2268"/>
                </a:lnTo>
                <a:cubicBezTo>
                  <a:pt x="1032" y="2242"/>
                  <a:pt x="1204" y="2139"/>
                  <a:pt x="1320" y="1991"/>
                </a:cubicBezTo>
                <a:lnTo>
                  <a:pt x="1748" y="1991"/>
                </a:lnTo>
                <a:close/>
                <a:moveTo>
                  <a:pt x="1193" y="952"/>
                </a:moveTo>
                <a:cubicBezTo>
                  <a:pt x="1091" y="873"/>
                  <a:pt x="969" y="820"/>
                  <a:pt x="835" y="803"/>
                </a:cubicBezTo>
                <a:lnTo>
                  <a:pt x="835" y="367"/>
                </a:lnTo>
                <a:lnTo>
                  <a:pt x="1748" y="367"/>
                </a:lnTo>
                <a:lnTo>
                  <a:pt x="1193" y="952"/>
                </a:lnTo>
                <a:close/>
                <a:moveTo>
                  <a:pt x="2785" y="991"/>
                </a:moveTo>
                <a:lnTo>
                  <a:pt x="1896" y="991"/>
                </a:lnTo>
                <a:lnTo>
                  <a:pt x="2488" y="367"/>
                </a:lnTo>
                <a:lnTo>
                  <a:pt x="3377" y="367"/>
                </a:lnTo>
                <a:lnTo>
                  <a:pt x="2785" y="991"/>
                </a:lnTo>
                <a:close/>
                <a:moveTo>
                  <a:pt x="4413" y="991"/>
                </a:moveTo>
                <a:lnTo>
                  <a:pt x="3525" y="991"/>
                </a:lnTo>
                <a:lnTo>
                  <a:pt x="4118" y="367"/>
                </a:lnTo>
                <a:lnTo>
                  <a:pt x="4413" y="367"/>
                </a:lnTo>
                <a:lnTo>
                  <a:pt x="4413" y="991"/>
                </a:lnTo>
                <a:close/>
              </a:path>
            </a:pathLst>
          </a:custGeom>
          <a:solidFill>
            <a:schemeClr val="bg1"/>
          </a:solidFill>
          <a:ln>
            <a:noFill/>
          </a:ln>
        </p:spPr>
      </p:sp>
      <p:sp>
        <p:nvSpPr>
          <p:cNvPr id="41" name="apk_125887"/>
          <p:cNvSpPr>
            <a:spLocks noChangeAspect="1"/>
          </p:cNvSpPr>
          <p:nvPr/>
        </p:nvSpPr>
        <p:spPr bwMode="auto">
          <a:xfrm>
            <a:off x="9862918" y="3930203"/>
            <a:ext cx="317033" cy="344760"/>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57537" h="606298">
                <a:moveTo>
                  <a:pt x="231052" y="323367"/>
                </a:moveTo>
                <a:lnTo>
                  <a:pt x="215492" y="365679"/>
                </a:lnTo>
                <a:lnTo>
                  <a:pt x="245853" y="365679"/>
                </a:lnTo>
                <a:close/>
                <a:moveTo>
                  <a:pt x="314072" y="317935"/>
                </a:moveTo>
                <a:lnTo>
                  <a:pt x="314072" y="352796"/>
                </a:lnTo>
                <a:lnTo>
                  <a:pt x="338361" y="352796"/>
                </a:lnTo>
                <a:cubicBezTo>
                  <a:pt x="342283" y="352796"/>
                  <a:pt x="345445" y="351280"/>
                  <a:pt x="347975" y="348122"/>
                </a:cubicBezTo>
                <a:cubicBezTo>
                  <a:pt x="350632" y="344965"/>
                  <a:pt x="351897" y="340797"/>
                  <a:pt x="351897" y="335366"/>
                </a:cubicBezTo>
                <a:cubicBezTo>
                  <a:pt x="351897" y="332713"/>
                  <a:pt x="351518" y="330187"/>
                  <a:pt x="350632" y="328040"/>
                </a:cubicBezTo>
                <a:cubicBezTo>
                  <a:pt x="349873" y="325893"/>
                  <a:pt x="348861" y="323998"/>
                  <a:pt x="347469" y="322482"/>
                </a:cubicBezTo>
                <a:cubicBezTo>
                  <a:pt x="346204" y="320967"/>
                  <a:pt x="344686" y="319830"/>
                  <a:pt x="342915" y="319072"/>
                </a:cubicBezTo>
                <a:cubicBezTo>
                  <a:pt x="341144" y="318314"/>
                  <a:pt x="339247" y="317935"/>
                  <a:pt x="337476" y="317935"/>
                </a:cubicBezTo>
                <a:close/>
                <a:moveTo>
                  <a:pt x="453872" y="299621"/>
                </a:moveTo>
                <a:lnTo>
                  <a:pt x="477031" y="299621"/>
                </a:lnTo>
                <a:lnTo>
                  <a:pt x="435649" y="347365"/>
                </a:lnTo>
                <a:lnTo>
                  <a:pt x="479562" y="407233"/>
                </a:lnTo>
                <a:lnTo>
                  <a:pt x="456024" y="407233"/>
                </a:lnTo>
                <a:lnTo>
                  <a:pt x="422488" y="360753"/>
                </a:lnTo>
                <a:lnTo>
                  <a:pt x="408694" y="375152"/>
                </a:lnTo>
                <a:lnTo>
                  <a:pt x="408694" y="407233"/>
                </a:lnTo>
                <a:lnTo>
                  <a:pt x="387686" y="407233"/>
                </a:lnTo>
                <a:lnTo>
                  <a:pt x="387686" y="299748"/>
                </a:lnTo>
                <a:lnTo>
                  <a:pt x="408694" y="299748"/>
                </a:lnTo>
                <a:lnTo>
                  <a:pt x="408694" y="350901"/>
                </a:lnTo>
                <a:close/>
                <a:moveTo>
                  <a:pt x="293199" y="299621"/>
                </a:moveTo>
                <a:lnTo>
                  <a:pt x="338867" y="299621"/>
                </a:lnTo>
                <a:cubicBezTo>
                  <a:pt x="343801" y="299621"/>
                  <a:pt x="348355" y="300632"/>
                  <a:pt x="352530" y="302779"/>
                </a:cubicBezTo>
                <a:cubicBezTo>
                  <a:pt x="356831" y="304800"/>
                  <a:pt x="360373" y="307578"/>
                  <a:pt x="363409" y="310862"/>
                </a:cubicBezTo>
                <a:cubicBezTo>
                  <a:pt x="366445" y="314273"/>
                  <a:pt x="368849" y="318188"/>
                  <a:pt x="370620" y="322482"/>
                </a:cubicBezTo>
                <a:cubicBezTo>
                  <a:pt x="372264" y="326777"/>
                  <a:pt x="373150" y="331071"/>
                  <a:pt x="373150" y="335366"/>
                </a:cubicBezTo>
                <a:cubicBezTo>
                  <a:pt x="373150" y="339913"/>
                  <a:pt x="372391" y="344333"/>
                  <a:pt x="370746" y="348628"/>
                </a:cubicBezTo>
                <a:cubicBezTo>
                  <a:pt x="369102" y="352922"/>
                  <a:pt x="366825" y="356711"/>
                  <a:pt x="363915" y="360121"/>
                </a:cubicBezTo>
                <a:cubicBezTo>
                  <a:pt x="361005" y="363405"/>
                  <a:pt x="357463" y="366058"/>
                  <a:pt x="353289" y="368079"/>
                </a:cubicBezTo>
                <a:cubicBezTo>
                  <a:pt x="349114" y="370100"/>
                  <a:pt x="344560" y="371110"/>
                  <a:pt x="339626" y="371110"/>
                </a:cubicBezTo>
                <a:lnTo>
                  <a:pt x="314072" y="371110"/>
                </a:lnTo>
                <a:lnTo>
                  <a:pt x="314072" y="407233"/>
                </a:lnTo>
                <a:lnTo>
                  <a:pt x="293199" y="407233"/>
                </a:lnTo>
                <a:close/>
                <a:moveTo>
                  <a:pt x="221817" y="299621"/>
                </a:moveTo>
                <a:lnTo>
                  <a:pt x="240287" y="299621"/>
                </a:lnTo>
                <a:lnTo>
                  <a:pt x="281274" y="407233"/>
                </a:lnTo>
                <a:lnTo>
                  <a:pt x="259768" y="407233"/>
                </a:lnTo>
                <a:lnTo>
                  <a:pt x="249648" y="380457"/>
                </a:lnTo>
                <a:lnTo>
                  <a:pt x="212076" y="380457"/>
                </a:lnTo>
                <a:lnTo>
                  <a:pt x="202209" y="407233"/>
                </a:lnTo>
                <a:lnTo>
                  <a:pt x="180577" y="407233"/>
                </a:lnTo>
                <a:close/>
                <a:moveTo>
                  <a:pt x="152608" y="256413"/>
                </a:moveTo>
                <a:lnTo>
                  <a:pt x="152608" y="463187"/>
                </a:lnTo>
                <a:lnTo>
                  <a:pt x="506921" y="463187"/>
                </a:lnTo>
                <a:lnTo>
                  <a:pt x="506921" y="256413"/>
                </a:lnTo>
                <a:close/>
                <a:moveTo>
                  <a:pt x="0" y="0"/>
                </a:moveTo>
                <a:lnTo>
                  <a:pt x="332421" y="0"/>
                </a:lnTo>
                <a:lnTo>
                  <a:pt x="472502" y="131112"/>
                </a:lnTo>
                <a:lnTo>
                  <a:pt x="472502" y="205888"/>
                </a:lnTo>
                <a:lnTo>
                  <a:pt x="557537" y="205888"/>
                </a:lnTo>
                <a:lnTo>
                  <a:pt x="557537" y="513711"/>
                </a:lnTo>
                <a:lnTo>
                  <a:pt x="472502" y="513711"/>
                </a:lnTo>
                <a:lnTo>
                  <a:pt x="472502" y="606298"/>
                </a:lnTo>
                <a:lnTo>
                  <a:pt x="0" y="606298"/>
                </a:lnTo>
                <a:close/>
              </a:path>
            </a:pathLst>
          </a:custGeom>
          <a:solidFill>
            <a:srgbClr val="6FB5E6"/>
          </a:solidFill>
          <a:ln>
            <a:noFill/>
          </a:ln>
        </p:spPr>
      </p:sp>
      <p:sp>
        <p:nvSpPr>
          <p:cNvPr id="42" name="文本框 41"/>
          <p:cNvSpPr txBox="1"/>
          <p:nvPr/>
        </p:nvSpPr>
        <p:spPr>
          <a:xfrm>
            <a:off x="840073" y="4938964"/>
            <a:ext cx="2351685" cy="707886"/>
          </a:xfrm>
          <a:prstGeom prst="rect">
            <a:avLst/>
          </a:prstGeom>
          <a:noFill/>
        </p:spPr>
        <p:txBody>
          <a:bodyPr wrap="square" rtlCol="0">
            <a:spAutoFit/>
          </a:bodyPr>
          <a:lstStyle/>
          <a:p>
            <a:pPr algn="ctr"/>
            <a:r>
              <a:rPr lang="zh-CN" altLang="en-US" sz="2000" b="1" dirty="0">
                <a:gradFill flip="none" rotWithShape="1">
                  <a:gsLst>
                    <a:gs pos="0">
                      <a:srgbClr val="008FD8"/>
                    </a:gs>
                    <a:gs pos="100000">
                      <a:srgbClr val="1C208A"/>
                    </a:gs>
                  </a:gsLst>
                  <a:lin ang="5400000" scaled="1"/>
                  <a:tileRect/>
                </a:gradFill>
                <a:latin typeface="汉仪书宋二简" panose="02010609000101010101" pitchFamily="2" charset="-122"/>
                <a:ea typeface="汉仪书宋二简" panose="02010609000101010101" pitchFamily="2" charset="-122"/>
              </a:rPr>
              <a:t>开发新产品、提高市场份额</a:t>
            </a:r>
          </a:p>
        </p:txBody>
      </p:sp>
      <p:sp>
        <p:nvSpPr>
          <p:cNvPr id="44" name="文本框 43"/>
          <p:cNvSpPr txBox="1"/>
          <p:nvPr/>
        </p:nvSpPr>
        <p:spPr>
          <a:xfrm>
            <a:off x="3540119" y="4938964"/>
            <a:ext cx="2351685" cy="707886"/>
          </a:xfrm>
          <a:prstGeom prst="rect">
            <a:avLst/>
          </a:prstGeom>
          <a:noFill/>
        </p:spPr>
        <p:txBody>
          <a:bodyPr wrap="square" rtlCol="0">
            <a:spAutoFit/>
          </a:bodyPr>
          <a:lstStyle/>
          <a:p>
            <a:pPr algn="ctr"/>
            <a:r>
              <a:rPr lang="zh-CN" altLang="en-US" sz="2000" b="1" dirty="0">
                <a:gradFill flip="none" rotWithShape="1">
                  <a:gsLst>
                    <a:gs pos="0">
                      <a:srgbClr val="008FD8"/>
                    </a:gs>
                    <a:gs pos="100000">
                      <a:srgbClr val="1C208A"/>
                    </a:gs>
                  </a:gsLst>
                  <a:lin ang="5400000" scaled="1"/>
                  <a:tileRect/>
                </a:gradFill>
                <a:latin typeface="汉仪书宋二简" panose="02010609000101010101" pitchFamily="2" charset="-122"/>
                <a:ea typeface="汉仪书宋二简" panose="02010609000101010101" pitchFamily="2" charset="-122"/>
              </a:rPr>
              <a:t>在现有市场中，提高市场份额</a:t>
            </a:r>
          </a:p>
        </p:txBody>
      </p:sp>
      <p:sp>
        <p:nvSpPr>
          <p:cNvPr id="46" name="文本框 45"/>
          <p:cNvSpPr txBox="1"/>
          <p:nvPr/>
        </p:nvSpPr>
        <p:spPr>
          <a:xfrm>
            <a:off x="6214661" y="4938964"/>
            <a:ext cx="2351685" cy="707886"/>
          </a:xfrm>
          <a:prstGeom prst="rect">
            <a:avLst/>
          </a:prstGeom>
          <a:noFill/>
        </p:spPr>
        <p:txBody>
          <a:bodyPr wrap="square" rtlCol="0">
            <a:spAutoFit/>
          </a:bodyPr>
          <a:lstStyle/>
          <a:p>
            <a:pPr algn="ctr"/>
            <a:r>
              <a:rPr lang="zh-CN" altLang="en-US" sz="2000" b="1" dirty="0">
                <a:gradFill flip="none" rotWithShape="1">
                  <a:gsLst>
                    <a:gs pos="0">
                      <a:srgbClr val="008FD8"/>
                    </a:gs>
                    <a:gs pos="100000">
                      <a:srgbClr val="1C208A"/>
                    </a:gs>
                  </a:gsLst>
                  <a:lin ang="5400000" scaled="1"/>
                  <a:tileRect/>
                </a:gradFill>
                <a:latin typeface="汉仪书宋二简" panose="02010609000101010101" pitchFamily="2" charset="-122"/>
                <a:ea typeface="汉仪书宋二简" panose="02010609000101010101" pitchFamily="2" charset="-122"/>
              </a:rPr>
              <a:t>在现有市场中，努力增加利润</a:t>
            </a:r>
          </a:p>
        </p:txBody>
      </p:sp>
      <p:sp>
        <p:nvSpPr>
          <p:cNvPr id="48" name="文本框 47"/>
          <p:cNvSpPr txBox="1"/>
          <p:nvPr/>
        </p:nvSpPr>
        <p:spPr>
          <a:xfrm>
            <a:off x="8889206" y="4938964"/>
            <a:ext cx="2351685" cy="707886"/>
          </a:xfrm>
          <a:prstGeom prst="rect">
            <a:avLst/>
          </a:prstGeom>
          <a:noFill/>
        </p:spPr>
        <p:txBody>
          <a:bodyPr wrap="square" rtlCol="0">
            <a:spAutoFit/>
          </a:bodyPr>
          <a:lstStyle/>
          <a:p>
            <a:pPr algn="ctr"/>
            <a:r>
              <a:rPr lang="zh-CN" altLang="en-US" sz="2000" b="1" dirty="0">
                <a:gradFill flip="none" rotWithShape="1">
                  <a:gsLst>
                    <a:gs pos="0">
                      <a:srgbClr val="008FD8"/>
                    </a:gs>
                    <a:gs pos="100000">
                      <a:srgbClr val="1C208A"/>
                    </a:gs>
                  </a:gsLst>
                  <a:lin ang="5400000" scaled="1"/>
                  <a:tileRect/>
                </a:gradFill>
                <a:latin typeface="汉仪书宋二简" panose="02010609000101010101" pitchFamily="2" charset="-122"/>
                <a:ea typeface="汉仪书宋二简" panose="02010609000101010101" pitchFamily="2" charset="-122"/>
              </a:rPr>
              <a:t>确保覆盖成本，并获得目标利润</a:t>
            </a:r>
          </a:p>
        </p:txBody>
      </p:sp>
      <p:sp>
        <p:nvSpPr>
          <p:cNvPr id="50" name="文本框 49"/>
          <p:cNvSpPr txBox="1"/>
          <p:nvPr/>
        </p:nvSpPr>
        <p:spPr>
          <a:xfrm>
            <a:off x="2118948" y="1723038"/>
            <a:ext cx="7920979" cy="787523"/>
          </a:xfrm>
          <a:prstGeom prst="rect">
            <a:avLst/>
          </a:prstGeom>
          <a:noFill/>
        </p:spPr>
        <p:txBody>
          <a:bodyPr wrap="square" rtlCol="0">
            <a:spAutoFit/>
          </a:bodyPr>
          <a:lstStyle/>
          <a:p>
            <a:pPr algn="ct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项目的定价目标一般由生存、当期利润最大化、市场份额最大化、产品质量优化组成</a:t>
            </a:r>
          </a:p>
          <a:p>
            <a:pPr algn="ct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我们在考虑定价时主要考虑以下四个因素：</a:t>
            </a:r>
          </a:p>
        </p:txBody>
      </p:sp>
    </p:spTree>
  </p:cSld>
  <p:clrMapOvr>
    <a:masterClrMapping/>
  </p:clrMapOvr>
  <mc:AlternateContent xmlns:mc="http://schemas.openxmlformats.org/markup-compatibility/2006">
    <mc:Choice xmlns:p14="http://schemas.microsoft.com/office/powerpoint/2010/main" Requires="p14">
      <p:transition spd="slow" p14:dur="2000" advTm="2923"/>
    </mc:Choice>
    <mc:Fallback>
      <p:transition spd="slow" advTm="292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86110" y="555666"/>
            <a:ext cx="203132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确定市场需求</a:t>
            </a:r>
          </a:p>
        </p:txBody>
      </p:sp>
      <p:sp>
        <p:nvSpPr>
          <p:cNvPr id="28" name="等腰三角形 27"/>
          <p:cNvSpPr/>
          <p:nvPr/>
        </p:nvSpPr>
        <p:spPr>
          <a:xfrm rot="5400000">
            <a:off x="709611" y="640653"/>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p:cNvCxnSpPr/>
          <p:nvPr/>
        </p:nvCxnSpPr>
        <p:spPr>
          <a:xfrm>
            <a:off x="733425" y="1832475"/>
            <a:ext cx="476250" cy="0"/>
          </a:xfrm>
          <a:prstGeom prst="line">
            <a:avLst/>
          </a:prstGeom>
          <a:ln w="50800">
            <a:solidFill>
              <a:srgbClr val="6FB5E6"/>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01415" y="2368172"/>
            <a:ext cx="5174893" cy="1289905"/>
          </a:xfrm>
          <a:prstGeom prst="rect">
            <a:avLst/>
          </a:prstGeom>
          <a:noFill/>
        </p:spPr>
        <p:txBody>
          <a:bodyPr wrap="square" rtlCol="0">
            <a:spAutoFit/>
          </a:bodyPr>
          <a:lstStyle/>
          <a:p>
            <a:pPr marL="285750" indent="-285750">
              <a:lnSpc>
                <a:spcPct val="150000"/>
              </a:lnSpc>
              <a:buClr>
                <a:srgbClr val="6FB5E6"/>
              </a:buClr>
              <a:buFont typeface="Wingdings" panose="05000000000000000000" pitchFamily="2" charset="2"/>
              <a:buChar char="l"/>
            </a:pPr>
            <a:r>
              <a:rPr lang="zh-CN" altLang="en-US" dirty="0">
                <a:solidFill>
                  <a:schemeClr val="tx1">
                    <a:lumMod val="85000"/>
                    <a:lumOff val="15000"/>
                  </a:schemeClr>
                </a:solidFill>
                <a:latin typeface="思源宋体 Light" panose="02020300000000000000" pitchFamily="18" charset="-122"/>
                <a:ea typeface="思源宋体 Light" panose="02020300000000000000" pitchFamily="18" charset="-122"/>
              </a:rPr>
              <a:t>我们项目主要目标群体为师生，因此在导航设计上应该充分结合师生使用心理，合理规划页面导航设计，最大程度满足其需求。</a:t>
            </a:r>
          </a:p>
        </p:txBody>
      </p:sp>
      <p:sp>
        <p:nvSpPr>
          <p:cNvPr id="37" name="文本框 36"/>
          <p:cNvSpPr txBox="1"/>
          <p:nvPr/>
        </p:nvSpPr>
        <p:spPr>
          <a:xfrm>
            <a:off x="6216073" y="2044900"/>
            <a:ext cx="5174893" cy="1705403"/>
          </a:xfrm>
          <a:prstGeom prst="rect">
            <a:avLst/>
          </a:prstGeom>
          <a:noFill/>
        </p:spPr>
        <p:txBody>
          <a:bodyPr wrap="square" rtlCol="0">
            <a:spAutoFit/>
          </a:bodyPr>
          <a:lstStyle/>
          <a:p>
            <a:pPr marL="285750" indent="-285750">
              <a:lnSpc>
                <a:spcPct val="150000"/>
              </a:lnSpc>
              <a:buClr>
                <a:srgbClr val="6FB5E6"/>
              </a:buClr>
              <a:buFont typeface="Wingdings" panose="05000000000000000000" pitchFamily="2" charset="2"/>
              <a:buChar char="l"/>
            </a:pPr>
            <a:r>
              <a:rPr lang="zh-CN" altLang="en-US" dirty="0">
                <a:solidFill>
                  <a:schemeClr val="tx1">
                    <a:lumMod val="85000"/>
                    <a:lumOff val="15000"/>
                  </a:schemeClr>
                </a:solidFill>
                <a:latin typeface="思源宋体 Light" panose="02020300000000000000" pitchFamily="18" charset="-122"/>
                <a:ea typeface="思源宋体 Light" panose="02020300000000000000" pitchFamily="18" charset="-122"/>
              </a:rPr>
              <a:t>选择</a:t>
            </a:r>
            <a:r>
              <a:rPr lang="zh-CN" altLang="en-US" b="1" dirty="0">
                <a:solidFill>
                  <a:srgbClr val="C00000"/>
                </a:solidFill>
                <a:latin typeface="思源宋体 Light" panose="02020300000000000000" pitchFamily="18" charset="-122"/>
                <a:ea typeface="思源宋体 Light" panose="02020300000000000000" pitchFamily="18" charset="-122"/>
              </a:rPr>
              <a:t>差别定价法</a:t>
            </a:r>
            <a:r>
              <a:rPr lang="zh-CN" altLang="en-US" dirty="0">
                <a:solidFill>
                  <a:schemeClr val="tx1">
                    <a:lumMod val="85000"/>
                    <a:lumOff val="15000"/>
                  </a:schemeClr>
                </a:solidFill>
                <a:latin typeface="思源宋体 Light" panose="02020300000000000000" pitchFamily="18" charset="-122"/>
                <a:ea typeface="思源宋体 Light" panose="02020300000000000000" pitchFamily="18" charset="-122"/>
              </a:rPr>
              <a:t>和</a:t>
            </a:r>
            <a:r>
              <a:rPr lang="zh-CN" altLang="en-US" b="1" dirty="0">
                <a:solidFill>
                  <a:srgbClr val="C00000"/>
                </a:solidFill>
                <a:latin typeface="思源宋体 Light" panose="02020300000000000000" pitchFamily="18" charset="-122"/>
                <a:ea typeface="思源宋体 Light" panose="02020300000000000000" pitchFamily="18" charset="-122"/>
              </a:rPr>
              <a:t>阶段定价法</a:t>
            </a:r>
            <a:r>
              <a:rPr lang="zh-CN" altLang="en-US" dirty="0">
                <a:solidFill>
                  <a:schemeClr val="tx1">
                    <a:lumMod val="85000"/>
                    <a:lumOff val="15000"/>
                  </a:schemeClr>
                </a:solidFill>
                <a:latin typeface="思源宋体 Light" panose="02020300000000000000" pitchFamily="18" charset="-122"/>
                <a:ea typeface="思源宋体 Light" panose="02020300000000000000" pitchFamily="18" charset="-122"/>
              </a:rPr>
              <a:t>为基础制定定价策略</a:t>
            </a:r>
            <a:endParaRPr lang="en-US" altLang="zh-CN" dirty="0">
              <a:solidFill>
                <a:schemeClr val="tx1">
                  <a:lumMod val="85000"/>
                  <a:lumOff val="15000"/>
                </a:schemeClr>
              </a:solidFill>
              <a:latin typeface="思源宋体 Light" panose="02020300000000000000" pitchFamily="18" charset="-122"/>
              <a:ea typeface="思源宋体 Light" panose="02020300000000000000" pitchFamily="18" charset="-122"/>
            </a:endParaRPr>
          </a:p>
          <a:p>
            <a:pPr marL="285750" indent="-285750">
              <a:lnSpc>
                <a:spcPct val="150000"/>
              </a:lnSpc>
              <a:buClr>
                <a:srgbClr val="6FB5E6"/>
              </a:buClr>
              <a:buFont typeface="Wingdings" panose="05000000000000000000" pitchFamily="2" charset="2"/>
              <a:buChar char="l"/>
            </a:pPr>
            <a:endParaRPr lang="zh-CN" altLang="en-US" dirty="0">
              <a:solidFill>
                <a:schemeClr val="tx1">
                  <a:lumMod val="85000"/>
                  <a:lumOff val="15000"/>
                </a:schemeClr>
              </a:solidFill>
              <a:latin typeface="思源宋体 Light" panose="02020300000000000000" pitchFamily="18" charset="-122"/>
              <a:ea typeface="思源宋体 Light" panose="02020300000000000000" pitchFamily="18" charset="-122"/>
            </a:endParaRPr>
          </a:p>
          <a:p>
            <a:pPr marL="285750" indent="-285750">
              <a:lnSpc>
                <a:spcPct val="150000"/>
              </a:lnSpc>
              <a:buClr>
                <a:srgbClr val="6FB5E6"/>
              </a:buClr>
              <a:buFont typeface="Wingdings" panose="05000000000000000000" pitchFamily="2" charset="2"/>
              <a:buChar char="l"/>
            </a:pPr>
            <a:r>
              <a:rPr lang="zh-CN" altLang="en-US" dirty="0">
                <a:solidFill>
                  <a:schemeClr val="tx1">
                    <a:lumMod val="85000"/>
                    <a:lumOff val="15000"/>
                  </a:schemeClr>
                </a:solidFill>
                <a:latin typeface="思源宋体 Light" panose="02020300000000000000" pitchFamily="18" charset="-122"/>
                <a:ea typeface="思源宋体 Light" panose="02020300000000000000" pitchFamily="18" charset="-122"/>
              </a:rPr>
              <a:t>选择此方法的原因如下：</a:t>
            </a:r>
          </a:p>
        </p:txBody>
      </p:sp>
      <p:sp>
        <p:nvSpPr>
          <p:cNvPr id="38" name="文本框 37"/>
          <p:cNvSpPr txBox="1"/>
          <p:nvPr/>
        </p:nvSpPr>
        <p:spPr>
          <a:xfrm>
            <a:off x="6525884" y="3792263"/>
            <a:ext cx="5174893" cy="1346907"/>
          </a:xfrm>
          <a:prstGeom prst="rect">
            <a:avLst/>
          </a:prstGeom>
          <a:noFill/>
        </p:spPr>
        <p:txBody>
          <a:bodyPr wrap="square" rtlCol="0">
            <a:spAutoFit/>
          </a:bodyPr>
          <a:lstStyle/>
          <a:p>
            <a:pPr>
              <a:lnSpc>
                <a:spcPct val="150000"/>
              </a:lnSpc>
              <a:buClr>
                <a:srgbClr val="6FB5E6"/>
              </a:buClr>
            </a:pPr>
            <a:r>
              <a:rPr lang="en-US" altLang="zh-CN" sz="1400" dirty="0">
                <a:solidFill>
                  <a:schemeClr val="tx1">
                    <a:lumMod val="85000"/>
                    <a:lumOff val="15000"/>
                  </a:schemeClr>
                </a:solidFill>
                <a:latin typeface="思源宋体 Light" panose="02020300000000000000" pitchFamily="18" charset="-122"/>
                <a:ea typeface="思源宋体 Light" panose="02020300000000000000" pitchFamily="18" charset="-122"/>
              </a:rPr>
              <a:t>1</a:t>
            </a: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、本项目有一定的学校支持，能保持一定的市场份额。</a:t>
            </a:r>
          </a:p>
          <a:p>
            <a:pPr>
              <a:lnSpc>
                <a:spcPct val="150000"/>
              </a:lnSpc>
              <a:buClr>
                <a:srgbClr val="6FB5E6"/>
              </a:buClr>
            </a:pPr>
            <a:r>
              <a:rPr lang="en-US" altLang="zh-CN" sz="1400" dirty="0">
                <a:solidFill>
                  <a:schemeClr val="tx1">
                    <a:lumMod val="85000"/>
                    <a:lumOff val="15000"/>
                  </a:schemeClr>
                </a:solidFill>
                <a:latin typeface="思源宋体 Light" panose="02020300000000000000" pitchFamily="18" charset="-122"/>
                <a:ea typeface="思源宋体 Light" panose="02020300000000000000" pitchFamily="18" charset="-122"/>
              </a:rPr>
              <a:t>2</a:t>
            </a: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、软件产品开发成功后，不受上游供应商的影响，项目成员可以根据市场环境和目标需求自行定价。</a:t>
            </a:r>
          </a:p>
          <a:p>
            <a:pPr marL="285750" indent="-285750">
              <a:lnSpc>
                <a:spcPct val="150000"/>
              </a:lnSpc>
              <a:buClr>
                <a:srgbClr val="6FB5E6"/>
              </a:buClr>
              <a:buFont typeface="Wingdings" panose="05000000000000000000" pitchFamily="2" charset="2"/>
              <a:buChar char="l"/>
            </a:pPr>
            <a:endPar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sp>
        <p:nvSpPr>
          <p:cNvPr id="42" name="等腰三角形 41"/>
          <p:cNvSpPr/>
          <p:nvPr/>
        </p:nvSpPr>
        <p:spPr>
          <a:xfrm rot="5400000">
            <a:off x="6302229" y="599090"/>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732546" y="532574"/>
            <a:ext cx="203132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选择定价方法</a:t>
            </a:r>
          </a:p>
        </p:txBody>
      </p:sp>
      <p:cxnSp>
        <p:nvCxnSpPr>
          <p:cNvPr id="44" name="直接连接符 43"/>
          <p:cNvCxnSpPr/>
          <p:nvPr/>
        </p:nvCxnSpPr>
        <p:spPr>
          <a:xfrm>
            <a:off x="6427643" y="1726257"/>
            <a:ext cx="476250" cy="0"/>
          </a:xfrm>
          <a:prstGeom prst="line">
            <a:avLst/>
          </a:prstGeom>
          <a:ln w="50800">
            <a:solidFill>
              <a:srgbClr val="6FB5E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10925"/>
    </mc:Choice>
    <mc:Fallback>
      <p:transition spd="slow" advTm="1092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567778" y="527957"/>
            <a:ext cx="1415773"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确定价格</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7025821" y="1507134"/>
            <a:ext cx="0" cy="362131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2" name="图表 31"/>
          <p:cNvGraphicFramePr/>
          <p:nvPr/>
        </p:nvGraphicFramePr>
        <p:xfrm>
          <a:off x="8102279" y="601884"/>
          <a:ext cx="3765630" cy="2386717"/>
        </p:xfrm>
        <a:graphic>
          <a:graphicData uri="http://schemas.openxmlformats.org/drawingml/2006/chart">
            <c:chart xmlns:c="http://schemas.openxmlformats.org/drawingml/2006/chart" xmlns:r="http://schemas.openxmlformats.org/officeDocument/2006/relationships" r:id="rId2"/>
          </a:graphicData>
        </a:graphic>
      </p:graphicFrame>
      <p:sp>
        <p:nvSpPr>
          <p:cNvPr id="33" name="文本框 32"/>
          <p:cNvSpPr txBox="1"/>
          <p:nvPr/>
        </p:nvSpPr>
        <p:spPr>
          <a:xfrm>
            <a:off x="9293208" y="1440742"/>
            <a:ext cx="1480457" cy="769441"/>
          </a:xfrm>
          <a:prstGeom prst="rect">
            <a:avLst/>
          </a:prstGeom>
          <a:noFill/>
        </p:spPr>
        <p:txBody>
          <a:bodyPr wrap="square" rtlCol="0">
            <a:spAutoFit/>
          </a:bodyPr>
          <a:lstStyle/>
          <a:p>
            <a:pPr algn="ctr"/>
            <a:r>
              <a:rPr lang="en-US" altLang="zh-CN" sz="4400"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50%</a:t>
            </a:r>
            <a:endParaRPr lang="zh-CN" altLang="en-US" sz="4400"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35" name="文本框 34"/>
          <p:cNvSpPr txBox="1"/>
          <p:nvPr/>
        </p:nvSpPr>
        <p:spPr>
          <a:xfrm>
            <a:off x="7945466" y="3525279"/>
            <a:ext cx="3675516" cy="1526187"/>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预计在运营期第</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2-4</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年，预期用户数增加</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50%</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，产品价格保持不变，继续吸引用户，增加市场份额，同时推出额外服务。 第</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年将适当提高产品价格。 </a:t>
            </a:r>
          </a:p>
        </p:txBody>
      </p:sp>
      <p:sp>
        <p:nvSpPr>
          <p:cNvPr id="36" name="to-do-list_105187"/>
          <p:cNvSpPr>
            <a:spLocks noChangeAspect="1"/>
          </p:cNvSpPr>
          <p:nvPr/>
        </p:nvSpPr>
        <p:spPr bwMode="auto">
          <a:xfrm>
            <a:off x="963350" y="1823889"/>
            <a:ext cx="652226" cy="908099"/>
          </a:xfrm>
          <a:custGeom>
            <a:avLst/>
            <a:gdLst>
              <a:gd name="connsiteX0" fmla="*/ 116786 w 436376"/>
              <a:gd name="connsiteY0" fmla="*/ 419300 h 607568"/>
              <a:gd name="connsiteX1" fmla="*/ 219247 w 436376"/>
              <a:gd name="connsiteY1" fmla="*/ 419300 h 607568"/>
              <a:gd name="connsiteX2" fmla="*/ 219247 w 436376"/>
              <a:gd name="connsiteY2" fmla="*/ 449996 h 607568"/>
              <a:gd name="connsiteX3" fmla="*/ 116786 w 436376"/>
              <a:gd name="connsiteY3" fmla="*/ 449996 h 607568"/>
              <a:gd name="connsiteX4" fmla="*/ 302576 w 436376"/>
              <a:gd name="connsiteY4" fmla="*/ 390579 h 607568"/>
              <a:gd name="connsiteX5" fmla="*/ 325165 w 436376"/>
              <a:gd name="connsiteY5" fmla="*/ 411299 h 607568"/>
              <a:gd name="connsiteX6" fmla="*/ 276453 w 436376"/>
              <a:gd name="connsiteY6" fmla="*/ 464249 h 607568"/>
              <a:gd name="connsiteX7" fmla="*/ 241263 w 436376"/>
              <a:gd name="connsiteY7" fmla="*/ 435702 h 607568"/>
              <a:gd name="connsiteX8" fmla="*/ 260625 w 436376"/>
              <a:gd name="connsiteY8" fmla="*/ 411913 h 607568"/>
              <a:gd name="connsiteX9" fmla="*/ 273379 w 436376"/>
              <a:gd name="connsiteY9" fmla="*/ 422196 h 607568"/>
              <a:gd name="connsiteX10" fmla="*/ 116786 w 436376"/>
              <a:gd name="connsiteY10" fmla="*/ 321073 h 607568"/>
              <a:gd name="connsiteX11" fmla="*/ 219247 w 436376"/>
              <a:gd name="connsiteY11" fmla="*/ 321073 h 607568"/>
              <a:gd name="connsiteX12" fmla="*/ 219247 w 436376"/>
              <a:gd name="connsiteY12" fmla="*/ 351769 h 607568"/>
              <a:gd name="connsiteX13" fmla="*/ 116786 w 436376"/>
              <a:gd name="connsiteY13" fmla="*/ 351769 h 607568"/>
              <a:gd name="connsiteX14" fmla="*/ 302576 w 436376"/>
              <a:gd name="connsiteY14" fmla="*/ 292423 h 607568"/>
              <a:gd name="connsiteX15" fmla="*/ 325165 w 436376"/>
              <a:gd name="connsiteY15" fmla="*/ 313142 h 607568"/>
              <a:gd name="connsiteX16" fmla="*/ 276453 w 436376"/>
              <a:gd name="connsiteY16" fmla="*/ 366093 h 607568"/>
              <a:gd name="connsiteX17" fmla="*/ 241263 w 436376"/>
              <a:gd name="connsiteY17" fmla="*/ 337546 h 607568"/>
              <a:gd name="connsiteX18" fmla="*/ 260625 w 436376"/>
              <a:gd name="connsiteY18" fmla="*/ 313756 h 607568"/>
              <a:gd name="connsiteX19" fmla="*/ 273379 w 436376"/>
              <a:gd name="connsiteY19" fmla="*/ 324039 h 607568"/>
              <a:gd name="connsiteX20" fmla="*/ 116786 w 436376"/>
              <a:gd name="connsiteY20" fmla="*/ 222916 h 607568"/>
              <a:gd name="connsiteX21" fmla="*/ 219247 w 436376"/>
              <a:gd name="connsiteY21" fmla="*/ 222916 h 607568"/>
              <a:gd name="connsiteX22" fmla="*/ 219247 w 436376"/>
              <a:gd name="connsiteY22" fmla="*/ 253612 h 607568"/>
              <a:gd name="connsiteX23" fmla="*/ 116786 w 436376"/>
              <a:gd name="connsiteY23" fmla="*/ 253612 h 607568"/>
              <a:gd name="connsiteX24" fmla="*/ 302576 w 436376"/>
              <a:gd name="connsiteY24" fmla="*/ 194196 h 607568"/>
              <a:gd name="connsiteX25" fmla="*/ 325165 w 436376"/>
              <a:gd name="connsiteY25" fmla="*/ 214915 h 607568"/>
              <a:gd name="connsiteX26" fmla="*/ 276453 w 436376"/>
              <a:gd name="connsiteY26" fmla="*/ 267866 h 607568"/>
              <a:gd name="connsiteX27" fmla="*/ 241263 w 436376"/>
              <a:gd name="connsiteY27" fmla="*/ 239319 h 607568"/>
              <a:gd name="connsiteX28" fmla="*/ 260625 w 436376"/>
              <a:gd name="connsiteY28" fmla="*/ 215529 h 607568"/>
              <a:gd name="connsiteX29" fmla="*/ 273379 w 436376"/>
              <a:gd name="connsiteY29" fmla="*/ 225812 h 607568"/>
              <a:gd name="connsiteX30" fmla="*/ 67608 w 436376"/>
              <a:gd name="connsiteY30" fmla="*/ 98193 h 607568"/>
              <a:gd name="connsiteX31" fmla="*/ 67608 w 436376"/>
              <a:gd name="connsiteY31" fmla="*/ 540061 h 607568"/>
              <a:gd name="connsiteX32" fmla="*/ 370766 w 436376"/>
              <a:gd name="connsiteY32" fmla="*/ 540061 h 607568"/>
              <a:gd name="connsiteX33" fmla="*/ 370766 w 436376"/>
              <a:gd name="connsiteY33" fmla="*/ 98193 h 607568"/>
              <a:gd name="connsiteX34" fmla="*/ 335272 w 436376"/>
              <a:gd name="connsiteY34" fmla="*/ 98193 h 607568"/>
              <a:gd name="connsiteX35" fmla="*/ 257216 w 436376"/>
              <a:gd name="connsiteY35" fmla="*/ 161558 h 607568"/>
              <a:gd name="connsiteX36" fmla="*/ 182694 w 436376"/>
              <a:gd name="connsiteY36" fmla="*/ 161558 h 607568"/>
              <a:gd name="connsiteX37" fmla="*/ 104638 w 436376"/>
              <a:gd name="connsiteY37" fmla="*/ 98193 h 607568"/>
              <a:gd name="connsiteX38" fmla="*/ 219878 w 436376"/>
              <a:gd name="connsiteY38" fmla="*/ 32680 h 607568"/>
              <a:gd name="connsiteX39" fmla="*/ 175626 w 436376"/>
              <a:gd name="connsiteY39" fmla="*/ 67507 h 607568"/>
              <a:gd name="connsiteX40" fmla="*/ 264130 w 436376"/>
              <a:gd name="connsiteY40" fmla="*/ 67507 h 607568"/>
              <a:gd name="connsiteX41" fmla="*/ 219878 w 436376"/>
              <a:gd name="connsiteY41" fmla="*/ 32680 h 607568"/>
              <a:gd name="connsiteX42" fmla="*/ 219878 w 436376"/>
              <a:gd name="connsiteY42" fmla="*/ 0 h 607568"/>
              <a:gd name="connsiteX43" fmla="*/ 297473 w 436376"/>
              <a:gd name="connsiteY43" fmla="*/ 67507 h 607568"/>
              <a:gd name="connsiteX44" fmla="*/ 400114 w 436376"/>
              <a:gd name="connsiteY44" fmla="*/ 67507 h 607568"/>
              <a:gd name="connsiteX45" fmla="*/ 436376 w 436376"/>
              <a:gd name="connsiteY45" fmla="*/ 104330 h 607568"/>
              <a:gd name="connsiteX46" fmla="*/ 436376 w 436376"/>
              <a:gd name="connsiteY46" fmla="*/ 570746 h 607568"/>
              <a:gd name="connsiteX47" fmla="*/ 400114 w 436376"/>
              <a:gd name="connsiteY47" fmla="*/ 607568 h 607568"/>
              <a:gd name="connsiteX48" fmla="*/ 37491 w 436376"/>
              <a:gd name="connsiteY48" fmla="*/ 607568 h 607568"/>
              <a:gd name="connsiteX49" fmla="*/ 0 w 436376"/>
              <a:gd name="connsiteY49" fmla="*/ 570746 h 607568"/>
              <a:gd name="connsiteX50" fmla="*/ 0 w 436376"/>
              <a:gd name="connsiteY50" fmla="*/ 104330 h 607568"/>
              <a:gd name="connsiteX51" fmla="*/ 37491 w 436376"/>
              <a:gd name="connsiteY51" fmla="*/ 67507 h 607568"/>
              <a:gd name="connsiteX52" fmla="*/ 142283 w 436376"/>
              <a:gd name="connsiteY52" fmla="*/ 67507 h 607568"/>
              <a:gd name="connsiteX53" fmla="*/ 219878 w 436376"/>
              <a:gd name="connsiteY5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36376" h="607568">
                <a:moveTo>
                  <a:pt x="116786" y="419300"/>
                </a:moveTo>
                <a:lnTo>
                  <a:pt x="219247" y="419300"/>
                </a:lnTo>
                <a:lnTo>
                  <a:pt x="219247" y="449996"/>
                </a:lnTo>
                <a:lnTo>
                  <a:pt x="116786" y="449996"/>
                </a:lnTo>
                <a:close/>
                <a:moveTo>
                  <a:pt x="302576" y="390579"/>
                </a:moveTo>
                <a:lnTo>
                  <a:pt x="325165" y="411299"/>
                </a:lnTo>
                <a:lnTo>
                  <a:pt x="276453" y="464249"/>
                </a:lnTo>
                <a:lnTo>
                  <a:pt x="241263" y="435702"/>
                </a:lnTo>
                <a:lnTo>
                  <a:pt x="260625" y="411913"/>
                </a:lnTo>
                <a:lnTo>
                  <a:pt x="273379" y="422196"/>
                </a:lnTo>
                <a:close/>
                <a:moveTo>
                  <a:pt x="116786" y="321073"/>
                </a:moveTo>
                <a:lnTo>
                  <a:pt x="219247" y="321073"/>
                </a:lnTo>
                <a:lnTo>
                  <a:pt x="219247" y="351769"/>
                </a:lnTo>
                <a:lnTo>
                  <a:pt x="116786" y="351769"/>
                </a:lnTo>
                <a:close/>
                <a:moveTo>
                  <a:pt x="302576" y="292423"/>
                </a:moveTo>
                <a:lnTo>
                  <a:pt x="325165" y="313142"/>
                </a:lnTo>
                <a:lnTo>
                  <a:pt x="276453" y="366093"/>
                </a:lnTo>
                <a:lnTo>
                  <a:pt x="241263" y="337546"/>
                </a:lnTo>
                <a:lnTo>
                  <a:pt x="260625" y="313756"/>
                </a:lnTo>
                <a:lnTo>
                  <a:pt x="273379" y="324039"/>
                </a:lnTo>
                <a:close/>
                <a:moveTo>
                  <a:pt x="116786" y="222916"/>
                </a:moveTo>
                <a:lnTo>
                  <a:pt x="219247" y="222916"/>
                </a:lnTo>
                <a:lnTo>
                  <a:pt x="219247" y="253612"/>
                </a:lnTo>
                <a:lnTo>
                  <a:pt x="116786" y="253612"/>
                </a:lnTo>
                <a:close/>
                <a:moveTo>
                  <a:pt x="302576" y="194196"/>
                </a:moveTo>
                <a:lnTo>
                  <a:pt x="325165" y="214915"/>
                </a:lnTo>
                <a:lnTo>
                  <a:pt x="276453" y="267866"/>
                </a:lnTo>
                <a:lnTo>
                  <a:pt x="241263" y="239319"/>
                </a:lnTo>
                <a:lnTo>
                  <a:pt x="260625" y="215529"/>
                </a:lnTo>
                <a:lnTo>
                  <a:pt x="273379" y="225812"/>
                </a:lnTo>
                <a:close/>
                <a:moveTo>
                  <a:pt x="67608" y="98193"/>
                </a:moveTo>
                <a:lnTo>
                  <a:pt x="67608" y="540061"/>
                </a:lnTo>
                <a:lnTo>
                  <a:pt x="370766" y="540061"/>
                </a:lnTo>
                <a:lnTo>
                  <a:pt x="370766" y="98193"/>
                </a:lnTo>
                <a:lnTo>
                  <a:pt x="335272" y="98193"/>
                </a:lnTo>
                <a:cubicBezTo>
                  <a:pt x="328204" y="135015"/>
                  <a:pt x="296090" y="161558"/>
                  <a:pt x="257216" y="161558"/>
                </a:cubicBezTo>
                <a:lnTo>
                  <a:pt x="182694" y="161558"/>
                </a:lnTo>
                <a:cubicBezTo>
                  <a:pt x="143666" y="161558"/>
                  <a:pt x="111552" y="135015"/>
                  <a:pt x="104638" y="98193"/>
                </a:cubicBezTo>
                <a:close/>
                <a:moveTo>
                  <a:pt x="219878" y="32680"/>
                </a:moveTo>
                <a:cubicBezTo>
                  <a:pt x="198520" y="32680"/>
                  <a:pt x="180543" y="47562"/>
                  <a:pt x="175626" y="67507"/>
                </a:cubicBezTo>
                <a:lnTo>
                  <a:pt x="264130" y="67507"/>
                </a:lnTo>
                <a:cubicBezTo>
                  <a:pt x="259367" y="47562"/>
                  <a:pt x="241390" y="32680"/>
                  <a:pt x="219878" y="32680"/>
                </a:cubicBezTo>
                <a:close/>
                <a:moveTo>
                  <a:pt x="219878" y="0"/>
                </a:moveTo>
                <a:cubicBezTo>
                  <a:pt x="259367" y="0"/>
                  <a:pt x="292249" y="29458"/>
                  <a:pt x="297473" y="67507"/>
                </a:cubicBezTo>
                <a:lnTo>
                  <a:pt x="400114" y="67507"/>
                </a:lnTo>
                <a:cubicBezTo>
                  <a:pt x="420550" y="67507"/>
                  <a:pt x="436376" y="84077"/>
                  <a:pt x="436376" y="104330"/>
                </a:cubicBezTo>
                <a:lnTo>
                  <a:pt x="436376" y="570746"/>
                </a:lnTo>
                <a:cubicBezTo>
                  <a:pt x="436376" y="590998"/>
                  <a:pt x="420550" y="607568"/>
                  <a:pt x="400114" y="607568"/>
                </a:cubicBezTo>
                <a:lnTo>
                  <a:pt x="37491" y="607568"/>
                </a:lnTo>
                <a:cubicBezTo>
                  <a:pt x="17209" y="607568"/>
                  <a:pt x="0" y="590998"/>
                  <a:pt x="0" y="570746"/>
                </a:cubicBezTo>
                <a:lnTo>
                  <a:pt x="0" y="104330"/>
                </a:lnTo>
                <a:cubicBezTo>
                  <a:pt x="0" y="84077"/>
                  <a:pt x="17209" y="67507"/>
                  <a:pt x="37491" y="67507"/>
                </a:cubicBezTo>
                <a:lnTo>
                  <a:pt x="142283" y="67507"/>
                </a:lnTo>
                <a:cubicBezTo>
                  <a:pt x="147507" y="29458"/>
                  <a:pt x="180389" y="0"/>
                  <a:pt x="219878" y="0"/>
                </a:cubicBezTo>
                <a:close/>
              </a:path>
            </a:pathLst>
          </a:custGeom>
          <a:solidFill>
            <a:srgbClr val="6FB5E6"/>
          </a:solidFill>
          <a:ln>
            <a:noFill/>
          </a:ln>
        </p:spPr>
        <p:txBody>
          <a:bodyPr/>
          <a:lstStyle/>
          <a:p>
            <a:endParaRPr lang="zh-CN" altLang="en-US"/>
          </a:p>
        </p:txBody>
      </p:sp>
      <p:sp>
        <p:nvSpPr>
          <p:cNvPr id="38" name="文本框 37"/>
          <p:cNvSpPr txBox="1"/>
          <p:nvPr/>
        </p:nvSpPr>
        <p:spPr>
          <a:xfrm>
            <a:off x="1702754" y="1976289"/>
            <a:ext cx="1632902" cy="584775"/>
          </a:xfrm>
          <a:prstGeom prst="rect">
            <a:avLst/>
          </a:prstGeom>
          <a:noFill/>
        </p:spPr>
        <p:txBody>
          <a:bodyPr wrap="square" rtlCol="0">
            <a:spAutoFit/>
          </a:bodyPr>
          <a:lstStyle/>
          <a:p>
            <a:pPr algn="ctr"/>
            <a:r>
              <a:rPr lang="en-US" altLang="zh-CN" sz="3200"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2-4</a:t>
            </a:r>
            <a:r>
              <a:rPr lang="zh-CN" altLang="en-US" sz="3200"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年</a:t>
            </a:r>
          </a:p>
        </p:txBody>
      </p:sp>
      <p:sp>
        <p:nvSpPr>
          <p:cNvPr id="41" name="文本框 40"/>
          <p:cNvSpPr txBox="1"/>
          <p:nvPr/>
        </p:nvSpPr>
        <p:spPr>
          <a:xfrm>
            <a:off x="1623080" y="4409151"/>
            <a:ext cx="1632902" cy="584775"/>
          </a:xfrm>
          <a:prstGeom prst="rect">
            <a:avLst/>
          </a:prstGeom>
          <a:noFill/>
        </p:spPr>
        <p:txBody>
          <a:bodyPr wrap="square" rtlCol="0">
            <a:spAutoFit/>
          </a:bodyPr>
          <a:lstStyle/>
          <a:p>
            <a:pPr algn="ctr"/>
            <a:r>
              <a:rPr lang="zh-CN" altLang="en-US" sz="3200"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第</a:t>
            </a:r>
            <a:r>
              <a:rPr lang="en-US" altLang="zh-CN" sz="3200"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5</a:t>
            </a:r>
            <a:r>
              <a:rPr lang="zh-CN" altLang="en-US" sz="3200"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年</a:t>
            </a:r>
          </a:p>
        </p:txBody>
      </p:sp>
      <p:sp>
        <p:nvSpPr>
          <p:cNvPr id="2" name="箭头: 下弧形 1"/>
          <p:cNvSpPr/>
          <p:nvPr/>
        </p:nvSpPr>
        <p:spPr>
          <a:xfrm rot="19690724">
            <a:off x="911703" y="4531373"/>
            <a:ext cx="787136" cy="532103"/>
          </a:xfrm>
          <a:prstGeom prst="curvedUpArrow">
            <a:avLst/>
          </a:prstGeom>
          <a:solidFill>
            <a:srgbClr val="6FB5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44" name="表格 43"/>
          <p:cNvGraphicFramePr>
            <a:graphicFrameLocks noGrp="1"/>
          </p:cNvGraphicFramePr>
          <p:nvPr/>
        </p:nvGraphicFramePr>
        <p:xfrm>
          <a:off x="3426107" y="1484109"/>
          <a:ext cx="4109014" cy="1655481"/>
        </p:xfrm>
        <a:graphic>
          <a:graphicData uri="http://schemas.openxmlformats.org/drawingml/2006/table">
            <a:tbl>
              <a:tblPr firstRow="1" firstCol="1" bandRow="1">
                <a:tableStyleId>{5C22544A-7EE6-4342-B048-85BDC9FD1C3A}</a:tableStyleId>
              </a:tblPr>
              <a:tblGrid>
                <a:gridCol w="1759352">
                  <a:extLst>
                    <a:ext uri="{9D8B030D-6E8A-4147-A177-3AD203B41FA5}">
                      <a16:colId xmlns:a16="http://schemas.microsoft.com/office/drawing/2014/main" val="20000"/>
                    </a:ext>
                  </a:extLst>
                </a:gridCol>
                <a:gridCol w="2349662">
                  <a:extLst>
                    <a:ext uri="{9D8B030D-6E8A-4147-A177-3AD203B41FA5}">
                      <a16:colId xmlns:a16="http://schemas.microsoft.com/office/drawing/2014/main" val="20001"/>
                    </a:ext>
                  </a:extLst>
                </a:gridCol>
              </a:tblGrid>
              <a:tr h="0">
                <a:tc>
                  <a:txBody>
                    <a:bodyPr/>
                    <a:lstStyle/>
                    <a:p>
                      <a:pPr algn="ctr">
                        <a:lnSpc>
                          <a:spcPct val="125000"/>
                        </a:lnSpc>
                      </a:pPr>
                      <a:r>
                        <a:rPr lang="zh-CN" altLang="en-US" sz="1600" kern="100" dirty="0">
                          <a:effectLst/>
                          <a:latin typeface="等线" panose="02010600030101010101" charset="-122"/>
                          <a:ea typeface="等线" panose="02010600030101010101" charset="-122"/>
                          <a:cs typeface="Times New Roman" panose="02020603050405020304" pitchFamily="18" charset="0"/>
                        </a:rPr>
                        <a:t>产品版本</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tc>
                  <a:txBody>
                    <a:bodyPr/>
                    <a:lstStyle/>
                    <a:p>
                      <a:pPr algn="ctr">
                        <a:lnSpc>
                          <a:spcPct val="125000"/>
                        </a:lnSpc>
                      </a:pPr>
                      <a:r>
                        <a:rPr lang="zh-CN" altLang="en-US" sz="1600" kern="100" dirty="0">
                          <a:effectLst/>
                          <a:latin typeface="等线" panose="02010600030101010101" charset="-122"/>
                          <a:ea typeface="等线" panose="02010600030101010101" charset="-122"/>
                          <a:cs typeface="Times New Roman" panose="02020603050405020304" pitchFamily="18" charset="0"/>
                        </a:rPr>
                        <a:t>价格（元</a:t>
                      </a:r>
                      <a:r>
                        <a:rPr lang="en-US" altLang="zh-CN" sz="1600" kern="100" dirty="0">
                          <a:effectLst/>
                          <a:latin typeface="等线" panose="02010600030101010101" charset="-122"/>
                          <a:ea typeface="等线" panose="02010600030101010101" charset="-122"/>
                          <a:cs typeface="Times New Roman" panose="02020603050405020304" pitchFamily="18" charset="0"/>
                        </a:rPr>
                        <a:t>/</a:t>
                      </a:r>
                      <a:r>
                        <a:rPr lang="zh-CN" altLang="en-US" sz="1600" kern="100" dirty="0">
                          <a:effectLst/>
                          <a:latin typeface="等线" panose="02010600030101010101" charset="-122"/>
                          <a:ea typeface="等线" panose="02010600030101010101" charset="-122"/>
                          <a:cs typeface="Times New Roman" panose="02020603050405020304" pitchFamily="18" charset="0"/>
                        </a:rPr>
                        <a:t>年）</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0000"/>
                  </a:ext>
                </a:extLst>
              </a:tr>
              <a:tr h="436916">
                <a:tc>
                  <a:txBody>
                    <a:bodyPr/>
                    <a:lstStyle/>
                    <a:p>
                      <a:pPr algn="ctr">
                        <a:lnSpc>
                          <a:spcPct val="125000"/>
                        </a:lnSpc>
                      </a:pPr>
                      <a:r>
                        <a:rPr lang="zh-CN" altLang="en-US" sz="1600" kern="100" dirty="0">
                          <a:effectLst/>
                          <a:latin typeface="等线" panose="02010600030101010101" charset="-122"/>
                          <a:ea typeface="等线" panose="02010600030101010101" charset="-122"/>
                          <a:cs typeface="Times New Roman" panose="02020603050405020304" pitchFamily="18" charset="0"/>
                        </a:rPr>
                        <a:t>学生版</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tc>
                  <a:txBody>
                    <a:bodyPr/>
                    <a:lstStyle/>
                    <a:p>
                      <a:pPr algn="ctr">
                        <a:lnSpc>
                          <a:spcPct val="125000"/>
                        </a:lnSpc>
                      </a:pPr>
                      <a:r>
                        <a:rPr lang="en-US" altLang="zh-CN" sz="1600" kern="0" dirty="0">
                          <a:effectLst/>
                        </a:rPr>
                        <a:t>0</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0001"/>
                  </a:ext>
                </a:extLst>
              </a:tr>
              <a:tr h="404683">
                <a:tc>
                  <a:txBody>
                    <a:bodyPr/>
                    <a:lstStyle/>
                    <a:p>
                      <a:pPr algn="ctr">
                        <a:lnSpc>
                          <a:spcPct val="125000"/>
                        </a:lnSpc>
                      </a:pPr>
                      <a:r>
                        <a:rPr lang="zh-CN" altLang="en-US" sz="1600" kern="100" dirty="0">
                          <a:effectLst/>
                          <a:latin typeface="等线" panose="02010600030101010101" charset="-122"/>
                          <a:ea typeface="等线" panose="02010600030101010101" charset="-122"/>
                          <a:cs typeface="Times New Roman" panose="02020603050405020304" pitchFamily="18" charset="0"/>
                        </a:rPr>
                        <a:t>教师版</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tc>
                  <a:txBody>
                    <a:bodyPr/>
                    <a:lstStyle/>
                    <a:p>
                      <a:pPr algn="ctr">
                        <a:lnSpc>
                          <a:spcPct val="125000"/>
                        </a:lnSpc>
                      </a:pPr>
                      <a:r>
                        <a:rPr lang="en-US" altLang="zh-CN" sz="1600" kern="0" dirty="0">
                          <a:effectLst/>
                        </a:rPr>
                        <a:t>800</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0002"/>
                  </a:ext>
                </a:extLst>
              </a:tr>
              <a:tr h="416689">
                <a:tc>
                  <a:txBody>
                    <a:bodyPr/>
                    <a:lstStyle/>
                    <a:p>
                      <a:pPr algn="ctr">
                        <a:lnSpc>
                          <a:spcPct val="125000"/>
                        </a:lnSpc>
                      </a:pPr>
                      <a:r>
                        <a:rPr lang="zh-CN" altLang="en-US" sz="1600" kern="100" dirty="0">
                          <a:effectLst/>
                          <a:latin typeface="等线" panose="02010600030101010101" charset="-122"/>
                          <a:ea typeface="等线" panose="02010600030101010101" charset="-122"/>
                          <a:cs typeface="Times New Roman" panose="02020603050405020304" pitchFamily="18" charset="0"/>
                        </a:rPr>
                        <a:t>助教版</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tc>
                  <a:txBody>
                    <a:bodyPr/>
                    <a:lstStyle/>
                    <a:p>
                      <a:pPr algn="ctr">
                        <a:lnSpc>
                          <a:spcPct val="125000"/>
                        </a:lnSpc>
                      </a:pPr>
                      <a:r>
                        <a:rPr lang="en-US" altLang="zh-CN" sz="1600" kern="0" dirty="0">
                          <a:effectLst/>
                        </a:rPr>
                        <a:t>700</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0003"/>
                  </a:ext>
                </a:extLst>
              </a:tr>
            </a:tbl>
          </a:graphicData>
        </a:graphic>
      </p:graphicFrame>
      <p:graphicFrame>
        <p:nvGraphicFramePr>
          <p:cNvPr id="46" name="表格 45"/>
          <p:cNvGraphicFramePr>
            <a:graphicFrameLocks noGrp="1"/>
          </p:cNvGraphicFramePr>
          <p:nvPr/>
        </p:nvGraphicFramePr>
        <p:xfrm>
          <a:off x="3464413" y="3864136"/>
          <a:ext cx="4128579" cy="2008027"/>
        </p:xfrm>
        <a:graphic>
          <a:graphicData uri="http://schemas.openxmlformats.org/drawingml/2006/table">
            <a:tbl>
              <a:tblPr firstRow="1" firstCol="1" bandRow="1">
                <a:tableStyleId>{5C22544A-7EE6-4342-B048-85BDC9FD1C3A}</a:tableStyleId>
              </a:tblPr>
              <a:tblGrid>
                <a:gridCol w="1802068">
                  <a:extLst>
                    <a:ext uri="{9D8B030D-6E8A-4147-A177-3AD203B41FA5}">
                      <a16:colId xmlns:a16="http://schemas.microsoft.com/office/drawing/2014/main" val="20000"/>
                    </a:ext>
                  </a:extLst>
                </a:gridCol>
                <a:gridCol w="2326511">
                  <a:extLst>
                    <a:ext uri="{9D8B030D-6E8A-4147-A177-3AD203B41FA5}">
                      <a16:colId xmlns:a16="http://schemas.microsoft.com/office/drawing/2014/main" val="20001"/>
                    </a:ext>
                  </a:extLst>
                </a:gridCol>
              </a:tblGrid>
              <a:tr h="419255">
                <a:tc>
                  <a:txBody>
                    <a:bodyPr/>
                    <a:lstStyle/>
                    <a:p>
                      <a:pPr algn="ctr">
                        <a:lnSpc>
                          <a:spcPct val="125000"/>
                        </a:lnSpc>
                      </a:pPr>
                      <a:r>
                        <a:rPr lang="zh-CN" altLang="en-US" sz="1600" kern="100" dirty="0">
                          <a:effectLst/>
                          <a:latin typeface="等线" panose="02010600030101010101" charset="-122"/>
                          <a:ea typeface="等线" panose="02010600030101010101" charset="-122"/>
                          <a:cs typeface="Times New Roman" panose="02020603050405020304" pitchFamily="18" charset="0"/>
                        </a:rPr>
                        <a:t>产品版本</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tc>
                  <a:txBody>
                    <a:bodyPr/>
                    <a:lstStyle/>
                    <a:p>
                      <a:pPr algn="ctr">
                        <a:lnSpc>
                          <a:spcPct val="125000"/>
                        </a:lnSpc>
                      </a:pPr>
                      <a:r>
                        <a:rPr lang="zh-CN" altLang="en-US" sz="1600" kern="100" dirty="0">
                          <a:effectLst/>
                          <a:latin typeface="等线" panose="02010600030101010101" charset="-122"/>
                          <a:ea typeface="等线" panose="02010600030101010101" charset="-122"/>
                          <a:cs typeface="Times New Roman" panose="02020603050405020304" pitchFamily="18" charset="0"/>
                        </a:rPr>
                        <a:t>价格（元</a:t>
                      </a:r>
                      <a:r>
                        <a:rPr lang="en-US" altLang="zh-CN" sz="1600" kern="100" dirty="0">
                          <a:effectLst/>
                          <a:latin typeface="等线" panose="02010600030101010101" charset="-122"/>
                          <a:ea typeface="等线" panose="02010600030101010101" charset="-122"/>
                          <a:cs typeface="Times New Roman" panose="02020603050405020304" pitchFamily="18" charset="0"/>
                        </a:rPr>
                        <a:t>/</a:t>
                      </a:r>
                      <a:r>
                        <a:rPr lang="zh-CN" altLang="en-US" sz="1600" kern="100" dirty="0">
                          <a:effectLst/>
                          <a:latin typeface="等线" panose="02010600030101010101" charset="-122"/>
                          <a:ea typeface="等线" panose="02010600030101010101" charset="-122"/>
                          <a:cs typeface="Times New Roman" panose="02020603050405020304" pitchFamily="18" charset="0"/>
                        </a:rPr>
                        <a:t>年）</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0000"/>
                  </a:ext>
                </a:extLst>
              </a:tr>
              <a:tr h="305420">
                <a:tc>
                  <a:txBody>
                    <a:bodyPr/>
                    <a:lstStyle/>
                    <a:p>
                      <a:pPr algn="ctr">
                        <a:lnSpc>
                          <a:spcPct val="125000"/>
                        </a:lnSpc>
                      </a:pPr>
                      <a:r>
                        <a:rPr lang="zh-CN" altLang="en-US" sz="1600" kern="100" dirty="0">
                          <a:effectLst/>
                          <a:latin typeface="等线" panose="02010600030101010101" charset="-122"/>
                          <a:ea typeface="等线" panose="02010600030101010101" charset="-122"/>
                          <a:cs typeface="Times New Roman" panose="02020603050405020304" pitchFamily="18" charset="0"/>
                        </a:rPr>
                        <a:t>学生版</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tc>
                  <a:txBody>
                    <a:bodyPr/>
                    <a:lstStyle/>
                    <a:p>
                      <a:pPr algn="ctr">
                        <a:lnSpc>
                          <a:spcPct val="125000"/>
                        </a:lnSpc>
                      </a:pPr>
                      <a:r>
                        <a:rPr lang="en-US" altLang="zh-CN" sz="1600" kern="0" dirty="0">
                          <a:effectLst/>
                        </a:rPr>
                        <a:t>0</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0001"/>
                  </a:ext>
                </a:extLst>
              </a:tr>
              <a:tr h="0">
                <a:tc>
                  <a:txBody>
                    <a:bodyPr/>
                    <a:lstStyle/>
                    <a:p>
                      <a:pPr algn="ctr">
                        <a:lnSpc>
                          <a:spcPct val="125000"/>
                        </a:lnSpc>
                      </a:pPr>
                      <a:r>
                        <a:rPr lang="zh-CN" altLang="en-US" sz="1600" kern="100" dirty="0">
                          <a:effectLst/>
                          <a:latin typeface="等线" panose="02010600030101010101" charset="-122"/>
                          <a:ea typeface="等线" panose="02010600030101010101" charset="-122"/>
                          <a:cs typeface="Times New Roman" panose="02020603050405020304" pitchFamily="18" charset="0"/>
                        </a:rPr>
                        <a:t>教师版</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tc>
                  <a:txBody>
                    <a:bodyPr/>
                    <a:lstStyle/>
                    <a:p>
                      <a:pPr algn="ctr">
                        <a:lnSpc>
                          <a:spcPct val="125000"/>
                        </a:lnSpc>
                      </a:pPr>
                      <a:r>
                        <a:rPr lang="en-US" altLang="zh-CN" sz="1600" kern="0" dirty="0">
                          <a:effectLst/>
                        </a:rPr>
                        <a:t>1000</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0002"/>
                  </a:ext>
                </a:extLst>
              </a:tr>
              <a:tr h="305420">
                <a:tc>
                  <a:txBody>
                    <a:bodyPr/>
                    <a:lstStyle/>
                    <a:p>
                      <a:pPr algn="ctr">
                        <a:lnSpc>
                          <a:spcPct val="125000"/>
                        </a:lnSpc>
                      </a:pPr>
                      <a:r>
                        <a:rPr lang="zh-CN" altLang="en-US" sz="1600" kern="100" dirty="0">
                          <a:effectLst/>
                          <a:latin typeface="等线" panose="02010600030101010101" charset="-122"/>
                          <a:ea typeface="等线" panose="02010600030101010101" charset="-122"/>
                          <a:cs typeface="Times New Roman" panose="02020603050405020304" pitchFamily="18" charset="0"/>
                        </a:rPr>
                        <a:t>助教版</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tc>
                  <a:txBody>
                    <a:bodyPr/>
                    <a:lstStyle/>
                    <a:p>
                      <a:pPr algn="ctr">
                        <a:lnSpc>
                          <a:spcPct val="125000"/>
                        </a:lnSpc>
                      </a:pPr>
                      <a:r>
                        <a:rPr lang="en-US" altLang="zh-CN" sz="1600" kern="0" dirty="0">
                          <a:effectLst/>
                        </a:rPr>
                        <a:t>800</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0003"/>
                  </a:ext>
                </a:extLst>
              </a:tr>
              <a:tr h="305420">
                <a:tc>
                  <a:txBody>
                    <a:bodyPr/>
                    <a:lstStyle/>
                    <a:p>
                      <a:pPr algn="ctr">
                        <a:lnSpc>
                          <a:spcPct val="125000"/>
                        </a:lnSpc>
                      </a:pPr>
                      <a:r>
                        <a:rPr lang="zh-CN" altLang="en-US" sz="1600" kern="100" dirty="0">
                          <a:effectLst/>
                          <a:latin typeface="等线" panose="02010600030101010101" charset="-122"/>
                          <a:ea typeface="等线" panose="02010600030101010101" charset="-122"/>
                          <a:cs typeface="Times New Roman" panose="02020603050405020304" pitchFamily="18" charset="0"/>
                        </a:rPr>
                        <a:t>额外服务</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tc>
                  <a:txBody>
                    <a:bodyPr/>
                    <a:lstStyle/>
                    <a:p>
                      <a:pPr algn="ctr">
                        <a:lnSpc>
                          <a:spcPct val="125000"/>
                        </a:lnSpc>
                      </a:pPr>
                      <a:r>
                        <a:rPr lang="en-US" altLang="zh-CN" sz="1600" kern="0" dirty="0">
                          <a:effectLst/>
                        </a:rPr>
                        <a:t>360</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19661"/>
    </mc:Choice>
    <mc:Fallback>
      <p:transition spd="slow" advTm="1966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1962804" y="3895364"/>
            <a:ext cx="8266392" cy="787523"/>
          </a:xfrm>
          <a:prstGeom prst="rect">
            <a:avLst/>
          </a:prstGeom>
          <a:noFill/>
        </p:spPr>
        <p:txBody>
          <a:bodyPr wrap="square" rtlCol="0">
            <a:spAutoFit/>
          </a:bodyPr>
          <a:lstStyle/>
          <a:p>
            <a:pPr algn="ct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项目规划期</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年。其中开发部署期</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1</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年，维护运营</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4</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年</a:t>
            </a:r>
            <a:b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b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费用效益分析法</a:t>
            </a:r>
          </a:p>
        </p:txBody>
      </p:sp>
      <p:sp>
        <p:nvSpPr>
          <p:cNvPr id="77" name="文本框 76"/>
          <p:cNvSpPr txBox="1"/>
          <p:nvPr/>
        </p:nvSpPr>
        <p:spPr>
          <a:xfrm>
            <a:off x="5285521" y="2838652"/>
            <a:ext cx="1620958" cy="52322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财务分析</a:t>
            </a:r>
          </a:p>
        </p:txBody>
      </p:sp>
      <p:sp>
        <p:nvSpPr>
          <p:cNvPr id="78" name="文本框 77"/>
          <p:cNvSpPr txBox="1"/>
          <p:nvPr/>
        </p:nvSpPr>
        <p:spPr>
          <a:xfrm>
            <a:off x="5127832" y="2040454"/>
            <a:ext cx="2138680" cy="768350"/>
          </a:xfrm>
          <a:prstGeom prst="rect">
            <a:avLst/>
          </a:prstGeom>
          <a:noFill/>
        </p:spPr>
        <p:txBody>
          <a:bodyPr wrap="none" rtlCol="0">
            <a:spAutoFit/>
          </a:bodyPr>
          <a:lstStyle/>
          <a:p>
            <a:pPr algn="ctr"/>
            <a:r>
              <a:rPr lang="en-US" altLang="zh-CN" sz="4400" dirty="0">
                <a:solidFill>
                  <a:schemeClr val="tx1">
                    <a:lumMod val="75000"/>
                    <a:lumOff val="25000"/>
                  </a:schemeClr>
                </a:solidFill>
                <a:latin typeface="汉仪书宋二简" panose="02010609000101010101" pitchFamily="2" charset="-122"/>
                <a:ea typeface="汉仪书宋二简" panose="02010609000101010101" pitchFamily="2" charset="-122"/>
              </a:rPr>
              <a:t>Part 10</a:t>
            </a:r>
            <a:endParaRPr lang="zh-CN" altLang="en-US" sz="4400" dirty="0">
              <a:solidFill>
                <a:schemeClr val="tx1">
                  <a:lumMod val="75000"/>
                  <a:lumOff val="25000"/>
                </a:schemeClr>
              </a:solidFill>
              <a:latin typeface="汉仪书宋二简" panose="02010609000101010101" pitchFamily="2" charset="-122"/>
              <a:ea typeface="汉仪书宋二简" panose="02010609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6333"/>
    </mc:Choice>
    <mc:Fallback>
      <p:transition spd="slow" advTm="6333"/>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06114" y="527957"/>
            <a:ext cx="2339102"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建设投资估算表</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33" y="1274655"/>
            <a:ext cx="11085845" cy="5147841"/>
          </a:xfrm>
          <a:prstGeom prst="rect">
            <a:avLst/>
          </a:prstGeom>
          <a:noFill/>
          <a:extLst>
            <a:ext uri="{909E8E84-426E-40DD-AFC4-6F175D3DCCD1}">
              <a14:hiddenFill xmlns:a14="http://schemas.microsoft.com/office/drawing/2010/main">
                <a:solidFill>
                  <a:srgbClr val="FFFFFF"/>
                </a:solidFill>
              </a14:hiddenFill>
            </a:ext>
          </a:extLst>
        </p:spPr>
      </p:pic>
      <p:sp>
        <p:nvSpPr>
          <p:cNvPr id="51" name="文本框 50"/>
          <p:cNvSpPr txBox="1"/>
          <p:nvPr/>
        </p:nvSpPr>
        <p:spPr>
          <a:xfrm>
            <a:off x="3710763" y="484368"/>
            <a:ext cx="7899991" cy="787523"/>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第</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1</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年需要开发人员</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10</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人，</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2-5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年运营维护人员</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4</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人。综合人工成本</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15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万元</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人年。办公场地为办公楼，</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400</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平米。计算机与网络设备为</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20000</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元</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人，办公家具为</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3000</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元</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人</a:t>
            </a:r>
          </a:p>
        </p:txBody>
      </p:sp>
    </p:spTree>
  </p:cSld>
  <p:clrMapOvr>
    <a:masterClrMapping/>
  </p:clrMapOvr>
  <mc:AlternateContent xmlns:mc="http://schemas.openxmlformats.org/markup-compatibility/2006">
    <mc:Choice xmlns:p14="http://schemas.microsoft.com/office/powerpoint/2010/main" Requires="p14">
      <p:transition spd="slow" p14:dur="2000" advTm="2614"/>
    </mc:Choice>
    <mc:Fallback>
      <p:transition spd="slow" advTm="261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67161"/>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567779" y="527957"/>
            <a:ext cx="1415772"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项目范围</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29944" y="1877103"/>
            <a:ext cx="5576454" cy="33229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charset="-122"/>
                <a:ea typeface="微软雅黑" panose="020B0503020204020204" charset="-122"/>
                <a:cs typeface="微软雅黑" panose="020B0503020204020204" charset="-122"/>
              </a:rPr>
              <a:t>明确需求、建立满意度条件 </a:t>
            </a:r>
            <a:endParaRPr lang="en-US" altLang="zh-CN" sz="1400" dirty="0">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charset="-122"/>
                <a:ea typeface="微软雅黑" panose="020B0503020204020204" charset="-122"/>
                <a:cs typeface="微软雅黑" panose="020B0503020204020204" charset="-122"/>
              </a:rPr>
              <a:t>我们的项目延续了</a:t>
            </a:r>
            <a:r>
              <a:rPr lang="en-US" altLang="zh-CN" sz="1400" dirty="0">
                <a:latin typeface="微软雅黑" panose="020B0503020204020204" charset="-122"/>
                <a:ea typeface="微软雅黑" panose="020B0503020204020204" charset="-122"/>
                <a:cs typeface="微软雅黑" panose="020B0503020204020204" charset="-122"/>
              </a:rPr>
              <a:t>《</a:t>
            </a:r>
            <a:r>
              <a:rPr lang="zh-CN" altLang="en-US" sz="1400" dirty="0">
                <a:latin typeface="微软雅黑" panose="020B0503020204020204" charset="-122"/>
                <a:ea typeface="微软雅黑" panose="020B0503020204020204" charset="-122"/>
                <a:cs typeface="微软雅黑" panose="020B0503020204020204" charset="-122"/>
              </a:rPr>
              <a:t>软件工程</a:t>
            </a:r>
            <a:r>
              <a:rPr lang="en-US" altLang="zh-CN" sz="1400" dirty="0">
                <a:latin typeface="微软雅黑" panose="020B0503020204020204" charset="-122"/>
                <a:ea typeface="微软雅黑" panose="020B0503020204020204" charset="-122"/>
                <a:cs typeface="微软雅黑" panose="020B0503020204020204" charset="-122"/>
              </a:rPr>
              <a:t>》</a:t>
            </a:r>
            <a:r>
              <a:rPr lang="zh-CN" altLang="en-US" sz="1400" dirty="0">
                <a:latin typeface="微软雅黑" panose="020B0503020204020204" charset="-122"/>
                <a:ea typeface="微软雅黑" panose="020B0503020204020204" charset="-122"/>
                <a:cs typeface="微软雅黑" panose="020B0503020204020204" charset="-122"/>
              </a:rPr>
              <a:t>项目，满意度的建立已在</a:t>
            </a:r>
            <a:r>
              <a:rPr lang="en-US" altLang="zh-CN" sz="1400" dirty="0">
                <a:latin typeface="微软雅黑" panose="020B0503020204020204" charset="-122"/>
                <a:ea typeface="微软雅黑" panose="020B0503020204020204" charset="-122"/>
                <a:cs typeface="微软雅黑" panose="020B0503020204020204" charset="-122"/>
              </a:rPr>
              <a:t>《</a:t>
            </a:r>
            <a:r>
              <a:rPr lang="zh-CN" altLang="en-US" sz="1400" dirty="0">
                <a:latin typeface="微软雅黑" panose="020B0503020204020204" charset="-122"/>
                <a:ea typeface="微软雅黑" panose="020B0503020204020204" charset="-122"/>
                <a:cs typeface="微软雅黑" panose="020B0503020204020204" charset="-122"/>
              </a:rPr>
              <a:t>软件工程课程设计</a:t>
            </a:r>
            <a:r>
              <a:rPr lang="en-US" altLang="zh-CN" sz="1400" dirty="0">
                <a:latin typeface="微软雅黑" panose="020B0503020204020204" charset="-122"/>
                <a:ea typeface="微软雅黑" panose="020B0503020204020204" charset="-122"/>
                <a:cs typeface="微软雅黑" panose="020B0503020204020204" charset="-122"/>
              </a:rPr>
              <a:t>》</a:t>
            </a:r>
            <a:r>
              <a:rPr lang="zh-CN" altLang="en-US" sz="1400" dirty="0">
                <a:latin typeface="微软雅黑" panose="020B0503020204020204" charset="-122"/>
                <a:ea typeface="微软雅黑" panose="020B0503020204020204" charset="-122"/>
                <a:cs typeface="微软雅黑" panose="020B0503020204020204" charset="-122"/>
              </a:rPr>
              <a:t>时通过反复的需求评审完成。</a:t>
            </a:r>
            <a:endParaRPr lang="en-US" altLang="zh-CN" sz="1400" dirty="0">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charset="-122"/>
                <a:ea typeface="微软雅黑" panose="020B0503020204020204" charset="-122"/>
                <a:cs typeface="微软雅黑" panose="020B0503020204020204" charset="-122"/>
              </a:rPr>
              <a:t>计划和进行项目范围会议  </a:t>
            </a:r>
            <a:endParaRPr lang="en-US" altLang="zh-CN" sz="1400" dirty="0">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charset="-122"/>
                <a:ea typeface="微软雅黑" panose="020B0503020204020204" charset="-122"/>
                <a:cs typeface="微软雅黑" panose="020B0503020204020204" charset="-122"/>
              </a:rPr>
              <a:t>为了进一步明确项目范围，我们组织了项目范围会议。</a:t>
            </a:r>
            <a:endParaRPr lang="en-US" altLang="zh-CN" sz="1400" dirty="0">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charset="-122"/>
                <a:ea typeface="微软雅黑" panose="020B0503020204020204" charset="-122"/>
                <a:cs typeface="微软雅黑" panose="020B0503020204020204" charset="-122"/>
              </a:rPr>
              <a:t>出席人包括项目核心成员、项目经理。</a:t>
            </a:r>
            <a:endParaRPr lang="en-US" altLang="zh-CN" sz="1400" dirty="0">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charset="-122"/>
                <a:ea typeface="微软雅黑" panose="020B0503020204020204" charset="-122"/>
                <a:cs typeface="微软雅黑" panose="020B0503020204020204" charset="-122"/>
              </a:rPr>
              <a:t>在会议上回顾了已有的项目基础，再一次明确需求与预期成果，从而明确项目概述。项目经理通过展示需求文档，牵头讨论当前状态和最终状态之间的差距，最终所有成员共同起草</a:t>
            </a:r>
            <a:r>
              <a:rPr lang="en-US" altLang="zh-CN" sz="1400" dirty="0">
                <a:latin typeface="微软雅黑" panose="020B0503020204020204" charset="-122"/>
                <a:ea typeface="微软雅黑" panose="020B0503020204020204" charset="-122"/>
                <a:cs typeface="微软雅黑" panose="020B0503020204020204" charset="-122"/>
              </a:rPr>
              <a:t>POS</a:t>
            </a:r>
            <a:r>
              <a:rPr lang="zh-CN" altLang="en-US" sz="1400" dirty="0">
                <a:latin typeface="微软雅黑" panose="020B0503020204020204" charset="-122"/>
                <a:ea typeface="微软雅黑" panose="020B0503020204020204" charset="-122"/>
                <a:cs typeface="微软雅黑" panose="020B0503020204020204" charset="-122"/>
              </a:rPr>
              <a:t>。</a:t>
            </a:r>
            <a:endParaRPr lang="en-US" altLang="zh-CN" sz="1400" dirty="0">
              <a:latin typeface="微软雅黑" panose="020B0503020204020204" charset="-122"/>
              <a:ea typeface="微软雅黑" panose="020B0503020204020204" charset="-122"/>
              <a:cs typeface="微软雅黑" panose="020B0503020204020204" charset="-122"/>
            </a:endParaRPr>
          </a:p>
        </p:txBody>
      </p:sp>
      <p:pic>
        <p:nvPicPr>
          <p:cNvPr id="44" name="图片 43"/>
          <p:cNvPicPr>
            <a:picLocks noChangeAspect="1"/>
          </p:cNvPicPr>
          <p:nvPr/>
        </p:nvPicPr>
        <p:blipFill>
          <a:blip r:embed="rId3"/>
          <a:stretch>
            <a:fillRect/>
          </a:stretch>
        </p:blipFill>
        <p:spPr>
          <a:xfrm>
            <a:off x="6749264" y="710477"/>
            <a:ext cx="4834084" cy="5437046"/>
          </a:xfrm>
          <a:prstGeom prst="rect">
            <a:avLst/>
          </a:prstGeom>
        </p:spPr>
      </p:pic>
      <p:sp>
        <p:nvSpPr>
          <p:cNvPr id="3" name="文本框 2"/>
          <p:cNvSpPr txBox="1"/>
          <p:nvPr/>
        </p:nvSpPr>
        <p:spPr>
          <a:xfrm>
            <a:off x="928578" y="1254642"/>
            <a:ext cx="3905692"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明确项目范围所做的工作</a:t>
            </a:r>
          </a:p>
        </p:txBody>
      </p:sp>
    </p:spTree>
  </p:cSld>
  <p:clrMapOvr>
    <a:masterClrMapping/>
  </p:clrMapOvr>
  <mc:AlternateContent xmlns:mc="http://schemas.openxmlformats.org/markup-compatibility/2006">
    <mc:Choice xmlns:p14="http://schemas.microsoft.com/office/powerpoint/2010/main" Requires="p14">
      <p:transition spd="slow" p14:dur="2000" advTm="16249"/>
    </mc:Choice>
    <mc:Fallback>
      <p:transition spd="slow" advTm="1624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06113" y="527957"/>
            <a:ext cx="2339103"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流动资金估算表</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82" y="1563512"/>
            <a:ext cx="11050681" cy="3111439"/>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p:cNvSpPr txBox="1"/>
          <p:nvPr/>
        </p:nvSpPr>
        <p:spPr>
          <a:xfrm>
            <a:off x="3763926" y="675754"/>
            <a:ext cx="7899991" cy="418191"/>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年流动资金与年现金需求量相等，为</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100</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万元</a:t>
            </a:r>
          </a:p>
        </p:txBody>
      </p:sp>
    </p:spTree>
  </p:cSld>
  <p:clrMapOvr>
    <a:masterClrMapping/>
  </p:clrMapOvr>
  <mc:AlternateContent xmlns:mc="http://schemas.openxmlformats.org/markup-compatibility/2006">
    <mc:Choice xmlns:p14="http://schemas.microsoft.com/office/powerpoint/2010/main" Requires="p14">
      <p:transition spd="slow" p14:dur="2000" advTm="1723"/>
    </mc:Choice>
    <mc:Fallback>
      <p:transition spd="slow" advTm="1723"/>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575082" y="506692"/>
            <a:ext cx="3570208"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资金使用计划与资金筹措</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72" y="1276767"/>
            <a:ext cx="11071889" cy="4688097"/>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p:cNvSpPr txBox="1"/>
          <p:nvPr/>
        </p:nvSpPr>
        <p:spPr>
          <a:xfrm>
            <a:off x="5368065" y="613084"/>
            <a:ext cx="6439828" cy="418191"/>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本金为</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380.2</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万元，长期贷款</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135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万元，短期贷款</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7</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万元</a:t>
            </a:r>
          </a:p>
        </p:txBody>
      </p:sp>
    </p:spTree>
  </p:cSld>
  <p:clrMapOvr>
    <a:masterClrMapping/>
  </p:clrMapOvr>
  <mc:AlternateContent xmlns:mc="http://schemas.openxmlformats.org/markup-compatibility/2006">
    <mc:Choice xmlns:p14="http://schemas.microsoft.com/office/powerpoint/2010/main" Requires="p14">
      <p:transition spd="slow" p14:dur="2000" advTm="2416"/>
    </mc:Choice>
    <mc:Fallback>
      <p:transition spd="slow" advTm="2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308700" y="496060"/>
            <a:ext cx="2954656"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固定资产折旧估算表</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21" y="1882589"/>
            <a:ext cx="11182157" cy="2759672"/>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p:cNvSpPr txBox="1"/>
          <p:nvPr/>
        </p:nvSpPr>
        <p:spPr>
          <a:xfrm>
            <a:off x="4561368" y="941568"/>
            <a:ext cx="6717899" cy="418191"/>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使用线性折旧法进行折旧评估，折旧率</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19%</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，残值率</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，折旧期限为</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年</a:t>
            </a:r>
          </a:p>
        </p:txBody>
      </p:sp>
    </p:spTree>
  </p:cSld>
  <p:clrMapOvr>
    <a:masterClrMapping/>
  </p:clrMapOvr>
  <mc:AlternateContent xmlns:mc="http://schemas.openxmlformats.org/markup-compatibility/2006">
    <mc:Choice xmlns:p14="http://schemas.microsoft.com/office/powerpoint/2010/main" Requires="p14">
      <p:transition spd="slow" p14:dur="2000" advTm="6313"/>
    </mc:Choice>
    <mc:Fallback>
      <p:transition spd="slow" advTm="6313"/>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234271" y="549222"/>
            <a:ext cx="2954656"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无形资产摊销估算表</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423146" y="654489"/>
            <a:ext cx="6581552" cy="787523"/>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摊销年限设置为</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年，无残值。该笔费用在项目第一年按照半年计算摊销费，摊销率设置为</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20%</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a:t>
            </a:r>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92" y="1506070"/>
            <a:ext cx="10830061" cy="46096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1596"/>
    </mc:Choice>
    <mc:Fallback>
      <p:transition spd="slow" advTm="159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952225" y="527957"/>
            <a:ext cx="2646879"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总成本费用估算表</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763926" y="675754"/>
            <a:ext cx="7899991" cy="787523"/>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人均底薪标准按照</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9.6</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万元</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年计算，附加五险一金率为底薪的</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45%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。营销费用按照销售收入的</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25%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计算，月度行政办公经费由于过少，算入营销费用中。</a:t>
            </a:r>
          </a:p>
        </p:txBody>
      </p:sp>
      <p:pic>
        <p:nvPicPr>
          <p:cNvPr id="40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49" y="1744476"/>
            <a:ext cx="10390702" cy="4029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988"/>
    </mc:Choice>
    <mc:Fallback>
      <p:transition spd="slow" advTm="98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214142" y="506691"/>
            <a:ext cx="4185762"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营业收入、税金及附加估算表</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677787" y="675754"/>
            <a:ext cx="5488651" cy="787523"/>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增值税按照销售收入的</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6%</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计算，城市建设维护税按照增值税的</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7%</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计算，教育费附加按照增值税的</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3%</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计算。</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53" y="2068344"/>
            <a:ext cx="11216493" cy="312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865"/>
    </mc:Choice>
    <mc:Fallback>
      <p:transition spd="slow" advTm="865"/>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092074" y="549473"/>
            <a:ext cx="2646879"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借款还本付息计划</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997842" y="516266"/>
            <a:ext cx="7899991" cy="418191"/>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长期贷款利率</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8%</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，短期借款利率</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4.75%</a:t>
            </a:r>
            <a:endPar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endParaRPr>
          </a:p>
        </p:txBody>
      </p:sp>
      <p:pic>
        <p:nvPicPr>
          <p:cNvPr id="1024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790" y="1137683"/>
            <a:ext cx="10260419" cy="5284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572"/>
    </mc:Choice>
    <mc:Fallback>
      <p:transition spd="slow" advTm="57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91742" y="506692"/>
            <a:ext cx="2954655"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项目投资现金流量表</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476309" y="526898"/>
            <a:ext cx="6926798" cy="1156855"/>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通过指标可以看出我们的所得税前与所得税后的收益率均大于期望收益率，财务净现值大于</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0</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，静动态投资回收期，包括建设期，均短于项目评价期。项目经济合理。</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831" y="1611998"/>
            <a:ext cx="8875058" cy="46704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15516"/>
    </mc:Choice>
    <mc:Fallback>
      <p:transition spd="slow" advTm="1551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037853" y="506692"/>
            <a:ext cx="3262433"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项目资本金现金流量表</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476309" y="526898"/>
            <a:ext cx="6926798" cy="787523"/>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内部收益率</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15.57%</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，大于最低期望投资收益</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8%</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。项目资本金财务净现值折现率</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8%</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，计算得到为</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93.35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万元，大于零。能够实现盈利。</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763" y="1316631"/>
            <a:ext cx="9178013" cy="50310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11975"/>
    </mc:Choice>
    <mc:Fallback>
      <p:transition spd="slow" advTm="11975"/>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345630" y="506692"/>
            <a:ext cx="2646878"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利润表与利润分配</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 y="1197254"/>
            <a:ext cx="8656656" cy="4690091"/>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397" y="3263900"/>
            <a:ext cx="6343650" cy="30670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09"/>
    </mc:Choice>
    <mc:Fallback>
      <p:transition spd="slow" advTm="5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fade">
                                      <p:cBhvr>
                                        <p:cTn id="7" dur="1000"/>
                                        <p:tgtEl>
                                          <p:spTgt spid="13315"/>
                                        </p:tgtEl>
                                      </p:cBhvr>
                                    </p:animEffect>
                                    <p:anim calcmode="lin" valueType="num">
                                      <p:cBhvr>
                                        <p:cTn id="8" dur="1000" fill="hold"/>
                                        <p:tgtEl>
                                          <p:spTgt spid="13315"/>
                                        </p:tgtEl>
                                        <p:attrNameLst>
                                          <p:attrName>ppt_x</p:attrName>
                                        </p:attrNameLst>
                                      </p:cBhvr>
                                      <p:tavLst>
                                        <p:tav tm="0">
                                          <p:val>
                                            <p:strVal val="#ppt_x"/>
                                          </p:val>
                                        </p:tav>
                                        <p:tav tm="100000">
                                          <p:val>
                                            <p:strVal val="#ppt_x"/>
                                          </p:val>
                                        </p:tav>
                                      </p:tavLst>
                                    </p:anim>
                                    <p:anim calcmode="lin" valueType="num">
                                      <p:cBhvr>
                                        <p:cTn id="9" dur="1000" fill="hold"/>
                                        <p:tgtEl>
                                          <p:spTgt spid="13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4866005" y="3166745"/>
            <a:ext cx="2661920" cy="768350"/>
          </a:xfrm>
          <a:prstGeom prst="rect">
            <a:avLst/>
          </a:prstGeom>
          <a:noFill/>
        </p:spPr>
        <p:txBody>
          <a:bodyPr wrap="square" rtlCol="0">
            <a:spAutoFit/>
          </a:bodyPr>
          <a:lstStyle/>
          <a:p>
            <a:pPr algn="ctr"/>
            <a:r>
              <a:rPr lang="zh-CN" altLang="en-US" sz="4400" b="1">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项目规划</a:t>
            </a:r>
          </a:p>
        </p:txBody>
      </p:sp>
      <p:sp>
        <p:nvSpPr>
          <p:cNvPr id="78" name="文本框 77"/>
          <p:cNvSpPr txBox="1"/>
          <p:nvPr/>
        </p:nvSpPr>
        <p:spPr>
          <a:xfrm>
            <a:off x="5093542" y="2323029"/>
            <a:ext cx="2138680" cy="768350"/>
          </a:xfrm>
          <a:prstGeom prst="rect">
            <a:avLst/>
          </a:prstGeom>
          <a:noFill/>
        </p:spPr>
        <p:txBody>
          <a:bodyPr wrap="none" rtlCol="0">
            <a:spAutoFit/>
          </a:bodyPr>
          <a:lstStyle/>
          <a:p>
            <a:pPr algn="ctr"/>
            <a:r>
              <a:rPr lang="en-US" altLang="zh-CN" sz="4400">
                <a:solidFill>
                  <a:schemeClr val="tx1">
                    <a:lumMod val="75000"/>
                    <a:lumOff val="25000"/>
                  </a:schemeClr>
                </a:solidFill>
                <a:latin typeface="汉仪书宋二简" panose="02010609000101010101" pitchFamily="2" charset="-122"/>
                <a:ea typeface="汉仪书宋二简" panose="02010609000101010101" pitchFamily="2" charset="-122"/>
              </a:rPr>
              <a:t>Part 02</a:t>
            </a:r>
            <a:endParaRPr lang="zh-CN" altLang="en-US" sz="4400">
              <a:solidFill>
                <a:schemeClr val="tx1">
                  <a:lumMod val="75000"/>
                  <a:lumOff val="25000"/>
                </a:schemeClr>
              </a:solidFill>
              <a:latin typeface="汉仪书宋二简" panose="02010609000101010101" pitchFamily="2" charset="-122"/>
              <a:ea typeface="汉仪书宋二简" panose="02010609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572"/>
    </mc:Choice>
    <mc:Fallback>
      <p:transition spd="slow" advTm="157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345630" y="506692"/>
            <a:ext cx="2646878"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财务计划现金流量</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28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432" y="1075764"/>
            <a:ext cx="8143540" cy="51326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7694"/>
    </mc:Choice>
    <mc:Fallback>
      <p:transition spd="slow" advTm="7694"/>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23482" y="559855"/>
            <a:ext cx="3877986"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资产负债表的财务基本报表</a:t>
            </a: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156792" y="548163"/>
            <a:ext cx="6926798" cy="418191"/>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资产负债率年平均值为</a:t>
            </a:r>
            <a:r>
              <a:rPr lang="en-US" altLang="zh-CN" sz="1600" dirty="0">
                <a:solidFill>
                  <a:schemeClr val="tx1">
                    <a:lumMod val="85000"/>
                    <a:lumOff val="15000"/>
                  </a:schemeClr>
                </a:solidFill>
                <a:latin typeface="思源宋体 Light" panose="02020300000000000000" pitchFamily="18" charset="-122"/>
                <a:ea typeface="思源宋体 Light" panose="02020300000000000000" pitchFamily="18" charset="-122"/>
              </a:rPr>
              <a:t>13.15%</a:t>
            </a:r>
            <a:r>
              <a:rPr lang="zh-CN" altLang="en-US" sz="1600" dirty="0">
                <a:solidFill>
                  <a:schemeClr val="tx1">
                    <a:lumMod val="85000"/>
                    <a:lumOff val="15000"/>
                  </a:schemeClr>
                </a:solidFill>
                <a:latin typeface="思源宋体 Light" panose="02020300000000000000" pitchFamily="18" charset="-122"/>
                <a:ea typeface="思源宋体 Light" panose="02020300000000000000" pitchFamily="18" charset="-122"/>
              </a:rPr>
              <a:t>，相对较低，项目经济基本可行</a:t>
            </a:r>
          </a:p>
        </p:txBody>
      </p:sp>
      <p:pic>
        <p:nvPicPr>
          <p:cNvPr id="112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831" y="989703"/>
            <a:ext cx="9174239" cy="5368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8132"/>
    </mc:Choice>
    <mc:Fallback>
      <p:transition spd="slow" advTm="8132"/>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1955814" y="3467100"/>
            <a:ext cx="8266392" cy="377411"/>
          </a:xfrm>
          <a:prstGeom prst="rect">
            <a:avLst/>
          </a:prstGeom>
          <a:noFill/>
        </p:spPr>
        <p:txBody>
          <a:bodyPr wrap="square" rtlCol="0">
            <a:spAutoFit/>
          </a:bodyPr>
          <a:lstStyle/>
          <a:p>
            <a:pPr algn="ctr">
              <a:lnSpc>
                <a:spcPct val="150000"/>
              </a:lnSpc>
            </a:pPr>
            <a:r>
              <a:rPr lang="zh-CN" altLang="en-US" sz="1400" dirty="0">
                <a:solidFill>
                  <a:schemeClr val="tx1">
                    <a:lumMod val="85000"/>
                    <a:lumOff val="15000"/>
                  </a:schemeClr>
                </a:solidFill>
                <a:latin typeface="思源宋体 Light" panose="02020300000000000000" pitchFamily="18" charset="-122"/>
                <a:ea typeface="思源宋体 Light" panose="02020300000000000000" pitchFamily="18" charset="-122"/>
              </a:rPr>
              <a:t>单因素</a:t>
            </a:r>
          </a:p>
        </p:txBody>
      </p:sp>
      <p:sp>
        <p:nvSpPr>
          <p:cNvPr id="77" name="文本框 76"/>
          <p:cNvSpPr txBox="1"/>
          <p:nvPr/>
        </p:nvSpPr>
        <p:spPr>
          <a:xfrm>
            <a:off x="5105985" y="2838652"/>
            <a:ext cx="1980030" cy="52322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敏感性分析</a:t>
            </a:r>
          </a:p>
        </p:txBody>
      </p:sp>
      <p:sp>
        <p:nvSpPr>
          <p:cNvPr id="78" name="文本框 77"/>
          <p:cNvSpPr txBox="1"/>
          <p:nvPr/>
        </p:nvSpPr>
        <p:spPr>
          <a:xfrm>
            <a:off x="5127832" y="2040454"/>
            <a:ext cx="2138680" cy="768350"/>
          </a:xfrm>
          <a:prstGeom prst="rect">
            <a:avLst/>
          </a:prstGeom>
          <a:noFill/>
        </p:spPr>
        <p:txBody>
          <a:bodyPr wrap="none" rtlCol="0">
            <a:spAutoFit/>
          </a:bodyPr>
          <a:lstStyle/>
          <a:p>
            <a:pPr algn="ctr"/>
            <a:r>
              <a:rPr lang="en-US" altLang="zh-CN" sz="4400" dirty="0">
                <a:solidFill>
                  <a:schemeClr val="tx1">
                    <a:lumMod val="75000"/>
                    <a:lumOff val="25000"/>
                  </a:schemeClr>
                </a:solidFill>
                <a:latin typeface="汉仪书宋二简" panose="02010609000101010101" pitchFamily="2" charset="-122"/>
                <a:ea typeface="汉仪书宋二简" panose="02010609000101010101" pitchFamily="2" charset="-122"/>
              </a:rPr>
              <a:t>Part 11</a:t>
            </a:r>
            <a:endParaRPr lang="zh-CN" altLang="en-US" sz="4400" dirty="0">
              <a:solidFill>
                <a:schemeClr val="tx1">
                  <a:lumMod val="75000"/>
                  <a:lumOff val="25000"/>
                </a:schemeClr>
              </a:solidFill>
              <a:latin typeface="汉仪书宋二简" panose="02010609000101010101" pitchFamily="2" charset="-122"/>
              <a:ea typeface="汉仪书宋二简" panose="02010609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5180"/>
    </mc:Choice>
    <mc:Fallback>
      <p:transition spd="slow" advTm="518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66768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63929" y="1377387"/>
            <a:ext cx="3533413" cy="3420037"/>
          </a:xfrm>
          <a:prstGeom prst="rect">
            <a:avLst/>
          </a:pr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260002" y="527957"/>
            <a:ext cx="2031326"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单敏感性分析</a:t>
            </a:r>
          </a:p>
        </p:txBody>
      </p:sp>
      <p:pic>
        <p:nvPicPr>
          <p:cNvPr id="3" name="图片 2"/>
          <p:cNvPicPr>
            <a:picLocks noChangeAspect="1"/>
          </p:cNvPicPr>
          <p:nvPr/>
        </p:nvPicPr>
        <p:blipFill>
          <a:blip r:embed="rId3"/>
          <a:stretch>
            <a:fillRect/>
          </a:stretch>
        </p:blipFill>
        <p:spPr>
          <a:xfrm>
            <a:off x="4406561" y="1022413"/>
            <a:ext cx="7559695" cy="1821338"/>
          </a:xfrm>
          <a:prstGeom prst="rect">
            <a:avLst/>
          </a:prstGeom>
        </p:spPr>
      </p:pic>
      <p:pic>
        <p:nvPicPr>
          <p:cNvPr id="5" name="图片 4"/>
          <p:cNvPicPr>
            <a:picLocks noChangeAspect="1"/>
          </p:cNvPicPr>
          <p:nvPr/>
        </p:nvPicPr>
        <p:blipFill>
          <a:blip r:embed="rId4"/>
          <a:stretch>
            <a:fillRect/>
          </a:stretch>
        </p:blipFill>
        <p:spPr>
          <a:xfrm>
            <a:off x="4344755" y="3711466"/>
            <a:ext cx="7585226" cy="1783235"/>
          </a:xfrm>
          <a:prstGeom prst="rect">
            <a:avLst/>
          </a:prstGeom>
        </p:spPr>
      </p:pic>
      <p:pic>
        <p:nvPicPr>
          <p:cNvPr id="7" name="图片 6"/>
          <p:cNvPicPr>
            <a:picLocks noChangeAspect="1"/>
          </p:cNvPicPr>
          <p:nvPr/>
        </p:nvPicPr>
        <p:blipFill>
          <a:blip r:embed="rId5"/>
          <a:stretch>
            <a:fillRect/>
          </a:stretch>
        </p:blipFill>
        <p:spPr>
          <a:xfrm>
            <a:off x="4392885" y="1017089"/>
            <a:ext cx="7551731" cy="1745131"/>
          </a:xfrm>
          <a:prstGeom prst="rect">
            <a:avLst/>
          </a:prstGeom>
        </p:spPr>
      </p:pic>
      <p:pic>
        <p:nvPicPr>
          <p:cNvPr id="11" name="图片 10"/>
          <p:cNvPicPr>
            <a:picLocks noChangeAspect="1"/>
          </p:cNvPicPr>
          <p:nvPr/>
        </p:nvPicPr>
        <p:blipFill>
          <a:blip r:embed="rId6"/>
          <a:stretch>
            <a:fillRect/>
          </a:stretch>
        </p:blipFill>
        <p:spPr>
          <a:xfrm>
            <a:off x="4404671" y="3747280"/>
            <a:ext cx="7471896" cy="1745131"/>
          </a:xfrm>
          <a:prstGeom prst="rect">
            <a:avLst/>
          </a:prstGeom>
        </p:spPr>
      </p:pic>
      <p:pic>
        <p:nvPicPr>
          <p:cNvPr id="1025"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6818" y="987535"/>
            <a:ext cx="7691105" cy="4892934"/>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p:cNvSpPr txBox="1"/>
          <p:nvPr/>
        </p:nvSpPr>
        <p:spPr>
          <a:xfrm>
            <a:off x="902938" y="1418250"/>
            <a:ext cx="2688299" cy="3108543"/>
          </a:xfrm>
          <a:prstGeom prst="rect">
            <a:avLst/>
          </a:prstGeom>
          <a:noFill/>
        </p:spPr>
        <p:txBody>
          <a:bodyPr wrap="square" rtlCol="0">
            <a:spAutoFit/>
          </a:bodyPr>
          <a:lstStyle/>
          <a:p>
            <a:r>
              <a:rPr lang="zh-CN" altLang="en-US" sz="2400" b="1" dirty="0">
                <a:solidFill>
                  <a:schemeClr val="bg1"/>
                </a:solidFill>
              </a:rPr>
              <a:t>分析变量</a:t>
            </a:r>
            <a:r>
              <a:rPr lang="zh-CN" altLang="en-US" sz="2400" dirty="0">
                <a:solidFill>
                  <a:schemeClr val="bg1"/>
                </a:solidFill>
              </a:rPr>
              <a:t>：</a:t>
            </a:r>
            <a:endParaRPr lang="en-US" altLang="zh-CN" sz="2400" dirty="0">
              <a:solidFill>
                <a:schemeClr val="bg1"/>
              </a:solidFill>
            </a:endParaRPr>
          </a:p>
          <a:p>
            <a:r>
              <a:rPr lang="zh-CN" altLang="en-US" sz="2000" dirty="0">
                <a:solidFill>
                  <a:schemeClr val="bg1"/>
                </a:solidFill>
              </a:rPr>
              <a:t>营业收入、建设投资、</a:t>
            </a:r>
            <a:endParaRPr lang="en-US" altLang="zh-CN" sz="2000" dirty="0">
              <a:solidFill>
                <a:schemeClr val="bg1"/>
              </a:solidFill>
            </a:endParaRPr>
          </a:p>
          <a:p>
            <a:r>
              <a:rPr lang="zh-CN" altLang="en-US" sz="2000" dirty="0">
                <a:solidFill>
                  <a:schemeClr val="bg1"/>
                </a:solidFill>
              </a:rPr>
              <a:t>运维成本、人员成本</a:t>
            </a:r>
            <a:endParaRPr lang="en-US" altLang="zh-CN" sz="2000" dirty="0">
              <a:solidFill>
                <a:schemeClr val="bg1"/>
              </a:solidFill>
            </a:endParaRPr>
          </a:p>
          <a:p>
            <a:endParaRPr lang="en-US" altLang="zh-CN" sz="2000" dirty="0">
              <a:solidFill>
                <a:schemeClr val="bg1"/>
              </a:solidFill>
            </a:endParaRPr>
          </a:p>
          <a:p>
            <a:r>
              <a:rPr lang="zh-CN" altLang="en-US" sz="2400" b="1" dirty="0">
                <a:solidFill>
                  <a:schemeClr val="bg1"/>
                </a:solidFill>
              </a:rPr>
              <a:t>评价指标</a:t>
            </a:r>
            <a:r>
              <a:rPr lang="zh-CN" altLang="en-US" sz="2000" b="1" dirty="0">
                <a:solidFill>
                  <a:schemeClr val="bg1"/>
                </a:solidFill>
              </a:rPr>
              <a:t>：</a:t>
            </a:r>
            <a:endParaRPr lang="en-US" altLang="zh-CN" sz="2000" b="1" dirty="0">
              <a:solidFill>
                <a:schemeClr val="bg1"/>
              </a:solidFill>
            </a:endParaRPr>
          </a:p>
          <a:p>
            <a:r>
              <a:rPr lang="zh-CN" altLang="en-US" sz="2000" dirty="0">
                <a:solidFill>
                  <a:schemeClr val="bg1"/>
                </a:solidFill>
              </a:rPr>
              <a:t>内部收益率</a:t>
            </a:r>
            <a:endParaRPr lang="en-US" altLang="zh-CN" sz="2000" dirty="0">
              <a:solidFill>
                <a:schemeClr val="bg1"/>
              </a:solidFill>
            </a:endParaRPr>
          </a:p>
          <a:p>
            <a:endParaRPr lang="en-US" altLang="zh-CN" sz="2400" dirty="0">
              <a:solidFill>
                <a:schemeClr val="bg1"/>
              </a:solidFill>
            </a:endParaRPr>
          </a:p>
          <a:p>
            <a:r>
              <a:rPr lang="zh-CN" altLang="en-US" sz="2400" b="1" dirty="0">
                <a:solidFill>
                  <a:schemeClr val="bg1"/>
                </a:solidFill>
              </a:rPr>
              <a:t>变量变化范围</a:t>
            </a:r>
            <a:r>
              <a:rPr lang="zh-CN" altLang="en-US" sz="2000" b="1" dirty="0">
                <a:solidFill>
                  <a:schemeClr val="bg1"/>
                </a:solidFill>
              </a:rPr>
              <a:t>：</a:t>
            </a:r>
            <a:endParaRPr lang="en-US" altLang="zh-CN" sz="2000" b="1" dirty="0">
              <a:solidFill>
                <a:schemeClr val="bg1"/>
              </a:solidFill>
            </a:endParaRPr>
          </a:p>
          <a:p>
            <a:r>
              <a:rPr lang="en-US" altLang="zh-CN" sz="2000" dirty="0">
                <a:solidFill>
                  <a:schemeClr val="bg1"/>
                </a:solidFill>
              </a:rPr>
              <a:t>-15%~15%</a:t>
            </a:r>
            <a:endParaRPr lang="zh-CN" altLang="en-US" sz="2000" dirty="0">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241"/>
    </mc:Choice>
    <mc:Fallback>
      <p:transition spd="slow" advTm="342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25"/>
                                        </p:tgtEl>
                                        <p:attrNameLst>
                                          <p:attrName>style.visibility</p:attrName>
                                        </p:attrNameLst>
                                      </p:cBhvr>
                                      <p:to>
                                        <p:strVal val="visible"/>
                                      </p:to>
                                    </p:set>
                                    <p:animEffect transition="in" filter="fade">
                                      <p:cBhvr>
                                        <p:cTn id="35" dur="1000"/>
                                        <p:tgtEl>
                                          <p:spTgt spid="1025"/>
                                        </p:tgtEl>
                                      </p:cBhvr>
                                    </p:animEffect>
                                    <p:anim calcmode="lin" valueType="num">
                                      <p:cBhvr>
                                        <p:cTn id="36" dur="1000" fill="hold"/>
                                        <p:tgtEl>
                                          <p:spTgt spid="1025"/>
                                        </p:tgtEl>
                                        <p:attrNameLst>
                                          <p:attrName>ppt_x</p:attrName>
                                        </p:attrNameLst>
                                      </p:cBhvr>
                                      <p:tavLst>
                                        <p:tav tm="0">
                                          <p:val>
                                            <p:strVal val="#ppt_x"/>
                                          </p:val>
                                        </p:tav>
                                        <p:tav tm="100000">
                                          <p:val>
                                            <p:strVal val="#ppt_x"/>
                                          </p:val>
                                        </p:tav>
                                      </p:tavLst>
                                    </p:anim>
                                    <p:anim calcmode="lin" valueType="num">
                                      <p:cBhvr>
                                        <p:cTn id="37" dur="1000" fill="hold"/>
                                        <p:tgtEl>
                                          <p:spTgt spid="10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4009597" y="1208342"/>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5326796" y="3024546"/>
            <a:ext cx="1620957" cy="523220"/>
          </a:xfrm>
          <a:prstGeom prst="rect">
            <a:avLst/>
          </a:prstGeom>
          <a:noFill/>
        </p:spPr>
        <p:txBody>
          <a:bodyPr wrap="none" rtlCol="0">
            <a:spAutoFit/>
          </a:bodyPr>
          <a:lstStyle/>
          <a:p>
            <a:pPr algn="ctr"/>
            <a:r>
              <a:rPr lang="zh-CN" altLang="en-US" sz="28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原型展示</a:t>
            </a:r>
          </a:p>
        </p:txBody>
      </p:sp>
      <p:sp>
        <p:nvSpPr>
          <p:cNvPr id="78" name="文本框 77"/>
          <p:cNvSpPr txBox="1"/>
          <p:nvPr/>
        </p:nvSpPr>
        <p:spPr>
          <a:xfrm>
            <a:off x="5127832" y="2040454"/>
            <a:ext cx="2138680" cy="768350"/>
          </a:xfrm>
          <a:prstGeom prst="rect">
            <a:avLst/>
          </a:prstGeom>
          <a:noFill/>
        </p:spPr>
        <p:txBody>
          <a:bodyPr wrap="none" rtlCol="0">
            <a:spAutoFit/>
          </a:bodyPr>
          <a:lstStyle/>
          <a:p>
            <a:pPr algn="ctr"/>
            <a:r>
              <a:rPr lang="en-US" altLang="zh-CN" sz="4400" dirty="0">
                <a:solidFill>
                  <a:schemeClr val="tx1">
                    <a:lumMod val="75000"/>
                    <a:lumOff val="25000"/>
                  </a:schemeClr>
                </a:solidFill>
                <a:latin typeface="汉仪书宋二简" panose="02010609000101010101" pitchFamily="2" charset="-122"/>
                <a:ea typeface="汉仪书宋二简" panose="02010609000101010101" pitchFamily="2" charset="-122"/>
              </a:rPr>
              <a:t>Part 12</a:t>
            </a:r>
            <a:endParaRPr lang="zh-CN" altLang="en-US" sz="4400" dirty="0">
              <a:solidFill>
                <a:schemeClr val="tx1">
                  <a:lumMod val="75000"/>
                  <a:lumOff val="25000"/>
                </a:schemeClr>
              </a:solidFill>
              <a:latin typeface="汉仪书宋二简" panose="02010609000101010101" pitchFamily="2" charset="-122"/>
              <a:ea typeface="汉仪书宋二简" panose="02010609000101010101" pitchFamily="2" charset="-122"/>
            </a:endParaRPr>
          </a:p>
        </p:txBody>
      </p:sp>
    </p:spTree>
    <p:extLst>
      <p:ext uri="{BB962C8B-B14F-4D97-AF65-F5344CB8AC3E}">
        <p14:creationId xmlns:p14="http://schemas.microsoft.com/office/powerpoint/2010/main" val="2438427398"/>
      </p:ext>
    </p:extLst>
  </p:cSld>
  <p:clrMapOvr>
    <a:masterClrMapping/>
  </p:clrMapOvr>
  <mc:AlternateContent xmlns:mc="http://schemas.openxmlformats.org/markup-compatibility/2006">
    <mc:Choice xmlns:p14="http://schemas.microsoft.com/office/powerpoint/2010/main" Requires="p14">
      <p:transition spd="slow" p14:dur="2000" advTm="2075"/>
    </mc:Choice>
    <mc:Fallback>
      <p:transition spd="slow" advTm="2075"/>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66768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98493" y="527957"/>
            <a:ext cx="1415772" cy="461665"/>
          </a:xfrm>
          <a:prstGeom prst="rect">
            <a:avLst/>
          </a:prstGeom>
          <a:noFill/>
        </p:spPr>
        <p:txBody>
          <a:bodyPr wrap="none" rtlCol="0">
            <a:spAutoFit/>
          </a:bodyPr>
          <a:lstStyle/>
          <a:p>
            <a:pPr algn="ctr"/>
            <a:r>
              <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原型演示</a:t>
            </a:r>
          </a:p>
        </p:txBody>
      </p:sp>
      <p:sp>
        <p:nvSpPr>
          <p:cNvPr id="32" name="文本框 31"/>
          <p:cNvSpPr txBox="1"/>
          <p:nvPr/>
        </p:nvSpPr>
        <p:spPr>
          <a:xfrm>
            <a:off x="902938" y="1418250"/>
            <a:ext cx="2688299" cy="3108543"/>
          </a:xfrm>
          <a:prstGeom prst="rect">
            <a:avLst/>
          </a:prstGeom>
          <a:noFill/>
        </p:spPr>
        <p:txBody>
          <a:bodyPr wrap="square" rtlCol="0">
            <a:spAutoFit/>
          </a:bodyPr>
          <a:lstStyle/>
          <a:p>
            <a:r>
              <a:rPr lang="zh-CN" altLang="en-US" sz="2400" b="1" dirty="0">
                <a:solidFill>
                  <a:schemeClr val="bg1"/>
                </a:solidFill>
              </a:rPr>
              <a:t>分析变量</a:t>
            </a:r>
            <a:r>
              <a:rPr lang="zh-CN" altLang="en-US" sz="2400" dirty="0">
                <a:solidFill>
                  <a:schemeClr val="bg1"/>
                </a:solidFill>
              </a:rPr>
              <a:t>：</a:t>
            </a:r>
            <a:endParaRPr lang="en-US" altLang="zh-CN" sz="2400" dirty="0">
              <a:solidFill>
                <a:schemeClr val="bg1"/>
              </a:solidFill>
            </a:endParaRPr>
          </a:p>
          <a:p>
            <a:r>
              <a:rPr lang="zh-CN" altLang="en-US" sz="2000" dirty="0">
                <a:solidFill>
                  <a:schemeClr val="bg1"/>
                </a:solidFill>
              </a:rPr>
              <a:t>营业收入、建设投资、</a:t>
            </a:r>
            <a:endParaRPr lang="en-US" altLang="zh-CN" sz="2000" dirty="0">
              <a:solidFill>
                <a:schemeClr val="bg1"/>
              </a:solidFill>
            </a:endParaRPr>
          </a:p>
          <a:p>
            <a:r>
              <a:rPr lang="zh-CN" altLang="en-US" sz="2000" dirty="0">
                <a:solidFill>
                  <a:schemeClr val="bg1"/>
                </a:solidFill>
              </a:rPr>
              <a:t>运维成本、人员成本</a:t>
            </a:r>
            <a:endParaRPr lang="en-US" altLang="zh-CN" sz="2000" dirty="0">
              <a:solidFill>
                <a:schemeClr val="bg1"/>
              </a:solidFill>
            </a:endParaRPr>
          </a:p>
          <a:p>
            <a:endParaRPr lang="en-US" altLang="zh-CN" sz="2000" dirty="0">
              <a:solidFill>
                <a:schemeClr val="bg1"/>
              </a:solidFill>
            </a:endParaRPr>
          </a:p>
          <a:p>
            <a:r>
              <a:rPr lang="zh-CN" altLang="en-US" sz="2400" b="1" dirty="0">
                <a:solidFill>
                  <a:schemeClr val="bg1"/>
                </a:solidFill>
              </a:rPr>
              <a:t>评价指标</a:t>
            </a:r>
            <a:r>
              <a:rPr lang="zh-CN" altLang="en-US" sz="2000" b="1" dirty="0">
                <a:solidFill>
                  <a:schemeClr val="bg1"/>
                </a:solidFill>
              </a:rPr>
              <a:t>：</a:t>
            </a:r>
            <a:endParaRPr lang="en-US" altLang="zh-CN" sz="2000" b="1" dirty="0">
              <a:solidFill>
                <a:schemeClr val="bg1"/>
              </a:solidFill>
            </a:endParaRPr>
          </a:p>
          <a:p>
            <a:r>
              <a:rPr lang="zh-CN" altLang="en-US" sz="2000" dirty="0">
                <a:solidFill>
                  <a:schemeClr val="bg1"/>
                </a:solidFill>
              </a:rPr>
              <a:t>内部收益率</a:t>
            </a:r>
            <a:endParaRPr lang="en-US" altLang="zh-CN" sz="2000" dirty="0">
              <a:solidFill>
                <a:schemeClr val="bg1"/>
              </a:solidFill>
            </a:endParaRPr>
          </a:p>
          <a:p>
            <a:endParaRPr lang="en-US" altLang="zh-CN" sz="2400" dirty="0">
              <a:solidFill>
                <a:schemeClr val="bg1"/>
              </a:solidFill>
            </a:endParaRPr>
          </a:p>
          <a:p>
            <a:r>
              <a:rPr lang="zh-CN" altLang="en-US" sz="2400" b="1" dirty="0">
                <a:solidFill>
                  <a:schemeClr val="bg1"/>
                </a:solidFill>
              </a:rPr>
              <a:t>变量变化范围</a:t>
            </a:r>
            <a:r>
              <a:rPr lang="zh-CN" altLang="en-US" sz="2000" b="1" dirty="0">
                <a:solidFill>
                  <a:schemeClr val="bg1"/>
                </a:solidFill>
              </a:rPr>
              <a:t>：</a:t>
            </a:r>
            <a:endParaRPr lang="en-US" altLang="zh-CN" sz="2000" b="1" dirty="0">
              <a:solidFill>
                <a:schemeClr val="bg1"/>
              </a:solidFill>
            </a:endParaRPr>
          </a:p>
          <a:p>
            <a:r>
              <a:rPr lang="en-US" altLang="zh-CN" sz="2000" dirty="0">
                <a:solidFill>
                  <a:schemeClr val="bg1"/>
                </a:solidFill>
              </a:rPr>
              <a:t>-15%~15%</a:t>
            </a:r>
            <a:endParaRPr lang="zh-CN" altLang="en-US" sz="2000" dirty="0">
              <a:solidFill>
                <a:schemeClr val="bg1"/>
              </a:solidFill>
            </a:endParaRPr>
          </a:p>
        </p:txBody>
      </p:sp>
      <p:pic>
        <p:nvPicPr>
          <p:cNvPr id="2" name="答辩演示">
            <a:hlinkClick r:id="" action="ppaction://media"/>
            <a:extLst>
              <a:ext uri="{FF2B5EF4-FFF2-40B4-BE49-F238E27FC236}">
                <a16:creationId xmlns:a16="http://schemas.microsoft.com/office/drawing/2014/main" id="{0AD69D46-96D8-5EA9-412B-E99DEEC703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3191" y="1122064"/>
            <a:ext cx="8390934" cy="5065516"/>
          </a:xfrm>
          <a:prstGeom prst="rect">
            <a:avLst/>
          </a:prstGeom>
        </p:spPr>
      </p:pic>
    </p:spTree>
    <p:extLst>
      <p:ext uri="{BB962C8B-B14F-4D97-AF65-F5344CB8AC3E}">
        <p14:creationId xmlns:p14="http://schemas.microsoft.com/office/powerpoint/2010/main" val="2787167893"/>
      </p:ext>
    </p:extLst>
  </p:cSld>
  <p:clrMapOvr>
    <a:masterClrMapping/>
  </p:clrMapOvr>
  <mc:AlternateContent xmlns:mc="http://schemas.openxmlformats.org/markup-compatibility/2006">
    <mc:Choice xmlns:p14="http://schemas.microsoft.com/office/powerpoint/2010/main" Requires="p14">
      <p:transition spd="slow" p14:dur="2000" advTm="17090"/>
    </mc:Choice>
    <mc:Fallback>
      <p:transition spd="slow" advTm="170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232229" y="261460"/>
            <a:ext cx="5978482" cy="6335080"/>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413657" y="457200"/>
            <a:ext cx="11364686" cy="5943600"/>
          </a:xfrm>
          <a:prstGeom prst="roundRect">
            <a:avLst>
              <a:gd name="adj" fmla="val 7632"/>
            </a:avLst>
          </a:prstGeom>
          <a:noFill/>
          <a:ln w="3810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65200" y="745651"/>
            <a:ext cx="10261600" cy="5366699"/>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512664"/>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82808" y="1118885"/>
            <a:ext cx="4269637" cy="4297847"/>
          </a:xfrm>
          <a:prstGeom prst="ellipse">
            <a:avLst/>
          </a:prstGeom>
          <a:solidFill>
            <a:srgbClr val="D8E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274130" y="1268676"/>
            <a:ext cx="3877985" cy="1200329"/>
          </a:xfrm>
          <a:prstGeom prst="rect">
            <a:avLst/>
          </a:prstGeom>
          <a:noFill/>
        </p:spPr>
        <p:txBody>
          <a:bodyPr wrap="none" rtlCol="0">
            <a:spAutoFit/>
          </a:bodyPr>
          <a:lstStyle/>
          <a:p>
            <a:r>
              <a:rPr lang="zh-CN" altLang="en-US" sz="720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感谢观看</a:t>
            </a:r>
          </a:p>
        </p:txBody>
      </p:sp>
      <p:sp>
        <p:nvSpPr>
          <p:cNvPr id="34" name="文本框 33"/>
          <p:cNvSpPr txBox="1"/>
          <p:nvPr/>
        </p:nvSpPr>
        <p:spPr>
          <a:xfrm>
            <a:off x="2274130" y="2503276"/>
            <a:ext cx="7498080" cy="1198880"/>
          </a:xfrm>
          <a:prstGeom prst="rect">
            <a:avLst/>
          </a:prstGeom>
          <a:noFill/>
        </p:spPr>
        <p:txBody>
          <a:bodyPr wrap="none" rtlCol="0">
            <a:spAutoFit/>
          </a:bodyPr>
          <a:lstStyle/>
          <a:p>
            <a:pPr algn="l"/>
            <a:r>
              <a:rPr lang="zh-CN" altLang="en-US" sz="720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sym typeface="+mn-ea"/>
              </a:rPr>
              <a:t>实验教学管理系统</a:t>
            </a:r>
            <a:endParaRPr lang="zh-CN" altLang="en-US" sz="720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37" name="立方体 36"/>
          <p:cNvSpPr/>
          <p:nvPr/>
        </p:nvSpPr>
        <p:spPr>
          <a:xfrm flipH="1">
            <a:off x="8482718" y="1268676"/>
            <a:ext cx="884015" cy="884015"/>
          </a:xfrm>
          <a:prstGeom prst="cub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rot="2725157">
            <a:off x="8997047" y="2144758"/>
            <a:ext cx="855530" cy="19298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0082" y="568347"/>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036300" y="3166767"/>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439329" y="3781357"/>
            <a:ext cx="2316480" cy="460375"/>
          </a:xfrm>
          <a:prstGeom prst="rect">
            <a:avLst/>
          </a:prstGeom>
          <a:noFill/>
        </p:spPr>
        <p:txBody>
          <a:bodyPr wrap="none" rtlCol="0">
            <a:spAutoFit/>
          </a:bodyPr>
          <a:lstStyle/>
          <a:p>
            <a:pPr algn="ctr"/>
            <a:r>
              <a:rPr lang="zh-CN" altLang="en-US" sz="2400">
                <a:solidFill>
                  <a:schemeClr val="tx1">
                    <a:lumMod val="75000"/>
                    <a:lumOff val="25000"/>
                  </a:schemeClr>
                </a:solidFill>
                <a:latin typeface="汉仪书宋二简" panose="02010609000101010101" pitchFamily="2" charset="-122"/>
                <a:ea typeface="汉仪书宋二简" panose="02010609000101010101" pitchFamily="2" charset="-122"/>
              </a:rPr>
              <a:t>汇报小组：</a:t>
            </a:r>
            <a:r>
              <a:rPr lang="en-US" altLang="zh-CN" sz="2400">
                <a:solidFill>
                  <a:schemeClr val="tx1">
                    <a:lumMod val="75000"/>
                    <a:lumOff val="25000"/>
                  </a:schemeClr>
                </a:solidFill>
                <a:latin typeface="汉仪书宋二简" panose="02010609000101010101" pitchFamily="2" charset="-122"/>
                <a:ea typeface="汉仪书宋二简" panose="02010609000101010101" pitchFamily="2" charset="-122"/>
              </a:rPr>
              <a:t>12</a:t>
            </a:r>
            <a:r>
              <a:rPr lang="zh-CN" altLang="en-US" sz="2400">
                <a:solidFill>
                  <a:schemeClr val="tx1">
                    <a:lumMod val="75000"/>
                    <a:lumOff val="25000"/>
                  </a:schemeClr>
                </a:solidFill>
                <a:latin typeface="汉仪书宋二简" panose="02010609000101010101" pitchFamily="2" charset="-122"/>
                <a:ea typeface="汉仪书宋二简" panose="02010609000101010101" pitchFamily="2" charset="-122"/>
              </a:rPr>
              <a:t>组</a:t>
            </a:r>
          </a:p>
        </p:txBody>
      </p:sp>
      <p:sp>
        <p:nvSpPr>
          <p:cNvPr id="3" name="文本框 2"/>
          <p:cNvSpPr txBox="1"/>
          <p:nvPr/>
        </p:nvSpPr>
        <p:spPr>
          <a:xfrm>
            <a:off x="2425895" y="4306720"/>
            <a:ext cx="8061348" cy="414020"/>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思源宋体 Light" panose="02020300000000000000" pitchFamily="18" charset="-122"/>
                <a:ea typeface="思源宋体 Light" panose="02020300000000000000" pitchFamily="18" charset="-122"/>
              </a:rPr>
              <a:t>小组成员： </a:t>
            </a:r>
            <a:r>
              <a:rPr lang="en-US" altLang="zh-CN" sz="1400">
                <a:solidFill>
                  <a:schemeClr val="tx1">
                    <a:lumMod val="85000"/>
                    <a:lumOff val="15000"/>
                  </a:schemeClr>
                </a:solidFill>
                <a:latin typeface="思源宋体 Light" panose="02020300000000000000" pitchFamily="18" charset="-122"/>
                <a:ea typeface="思源宋体 Light" panose="02020300000000000000" pitchFamily="18" charset="-122"/>
              </a:rPr>
              <a:t>1951095 </a:t>
            </a:r>
            <a:r>
              <a:rPr lang="zh-CN" altLang="en-US" sz="1400">
                <a:solidFill>
                  <a:schemeClr val="tx1">
                    <a:lumMod val="85000"/>
                    <a:lumOff val="15000"/>
                  </a:schemeClr>
                </a:solidFill>
                <a:latin typeface="思源宋体 Light" panose="02020300000000000000" pitchFamily="18" charset="-122"/>
                <a:ea typeface="思源宋体 Light" panose="02020300000000000000" pitchFamily="18" charset="-122"/>
              </a:rPr>
              <a:t>梁伊雯</a:t>
            </a:r>
            <a:r>
              <a:rPr lang="en-US" altLang="zh-CN" sz="1400">
                <a:solidFill>
                  <a:schemeClr val="tx1">
                    <a:lumMod val="85000"/>
                    <a:lumOff val="15000"/>
                  </a:schemeClr>
                </a:solidFill>
                <a:latin typeface="思源宋体 Light" panose="02020300000000000000" pitchFamily="18" charset="-122"/>
                <a:ea typeface="思源宋体 Light" panose="02020300000000000000" pitchFamily="18" charset="-122"/>
              </a:rPr>
              <a:t>	</a:t>
            </a:r>
            <a:r>
              <a:rPr lang="zh-CN" altLang="en-US" sz="1400">
                <a:solidFill>
                  <a:schemeClr val="tx1">
                    <a:lumMod val="85000"/>
                    <a:lumOff val="15000"/>
                  </a:schemeClr>
                </a:solidFill>
                <a:latin typeface="思源宋体 Light" panose="02020300000000000000" pitchFamily="18" charset="-122"/>
                <a:ea typeface="思源宋体 Light" panose="02020300000000000000" pitchFamily="18" charset="-122"/>
              </a:rPr>
              <a:t>1951104 熊祯琪</a:t>
            </a:r>
            <a:r>
              <a:rPr lang="en-US" altLang="zh-CN" sz="1400">
                <a:solidFill>
                  <a:schemeClr val="tx1">
                    <a:lumMod val="85000"/>
                    <a:lumOff val="15000"/>
                  </a:schemeClr>
                </a:solidFill>
                <a:latin typeface="思源宋体 Light" panose="02020300000000000000" pitchFamily="18" charset="-122"/>
                <a:ea typeface="思源宋体 Light" panose="02020300000000000000" pitchFamily="18" charset="-122"/>
              </a:rPr>
              <a:t>	1951567 梁潇怡	1952335 代玉琢</a:t>
            </a:r>
            <a:r>
              <a:rPr lang="zh-CN" altLang="en-US" sz="1400">
                <a:solidFill>
                  <a:schemeClr val="tx1">
                    <a:lumMod val="85000"/>
                    <a:lumOff val="15000"/>
                  </a:schemeClr>
                </a:solidFill>
                <a:latin typeface="思源宋体 Light" panose="02020300000000000000" pitchFamily="18" charset="-122"/>
                <a:ea typeface="思源宋体 Light" panose="02020300000000000000" pitchFamily="18" charset="-122"/>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646380" y="527957"/>
            <a:ext cx="1258570" cy="460375"/>
          </a:xfrm>
          <a:prstGeom prst="rect">
            <a:avLst/>
          </a:prstGeom>
          <a:noFill/>
        </p:spPr>
        <p:txBody>
          <a:bodyPr wrap="none" rtlCol="0">
            <a:spAutoFit/>
          </a:bodyPr>
          <a:lstStyle/>
          <a:p>
            <a:pPr algn="ctr"/>
            <a:r>
              <a:rPr lang="en-US" altLang="zh-CN"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2.1 WBS</a:t>
            </a:r>
            <a:endPar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cinema-clapperboard_73867"/>
          <p:cNvSpPr>
            <a:spLocks noChangeAspect="1"/>
          </p:cNvSpPr>
          <p:nvPr/>
        </p:nvSpPr>
        <p:spPr bwMode="auto">
          <a:xfrm>
            <a:off x="1924057" y="2391132"/>
            <a:ext cx="340500" cy="34476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455839 w 606244"/>
              <a:gd name="T35" fmla="*/ 455839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455839 w 606244"/>
              <a:gd name="T45" fmla="*/ 455839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455839 w 606244"/>
              <a:gd name="T55" fmla="*/ 455839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455839 w 606244"/>
              <a:gd name="T65" fmla="*/ 455839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455839 w 606244"/>
              <a:gd name="T77" fmla="*/ 455839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455839 w 606244"/>
              <a:gd name="T87" fmla="*/ 455839 w 606244"/>
              <a:gd name="T88" fmla="*/ 600116 w 606244"/>
              <a:gd name="T89" fmla="*/ 600116 w 606244"/>
              <a:gd name="T90" fmla="*/ 600116 w 606244"/>
              <a:gd name="T91" fmla="*/ 600116 w 606244"/>
              <a:gd name="T92" fmla="*/ 600116 w 606244"/>
              <a:gd name="T93" fmla="*/ 600116 w 606244"/>
              <a:gd name="T94" fmla="*/ 600116 w 606244"/>
              <a:gd name="T95" fmla="*/ 600116 w 606244"/>
              <a:gd name="T96" fmla="*/ 455839 w 606244"/>
              <a:gd name="T97" fmla="*/ 455839 w 606244"/>
              <a:gd name="T98" fmla="*/ 600116 w 606244"/>
              <a:gd name="T99" fmla="*/ 600116 w 606244"/>
              <a:gd name="T100" fmla="*/ 600116 w 606244"/>
              <a:gd name="T101" fmla="*/ 600116 w 606244"/>
              <a:gd name="T102" fmla="*/ 600116 w 606244"/>
              <a:gd name="T103" fmla="*/ 600116 w 606244"/>
              <a:gd name="T104" fmla="*/ 600116 w 606244"/>
              <a:gd name="T10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65" h="4933">
                <a:moveTo>
                  <a:pt x="4865" y="169"/>
                </a:moveTo>
                <a:cubicBezTo>
                  <a:pt x="4865" y="76"/>
                  <a:pt x="4789" y="0"/>
                  <a:pt x="4696" y="0"/>
                </a:cubicBezTo>
                <a:lnTo>
                  <a:pt x="553" y="0"/>
                </a:lnTo>
                <a:cubicBezTo>
                  <a:pt x="459" y="0"/>
                  <a:pt x="384" y="76"/>
                  <a:pt x="384" y="169"/>
                </a:cubicBezTo>
                <a:lnTo>
                  <a:pt x="384" y="887"/>
                </a:lnTo>
                <a:cubicBezTo>
                  <a:pt x="155" y="1013"/>
                  <a:pt x="0" y="1256"/>
                  <a:pt x="0" y="1535"/>
                </a:cubicBezTo>
                <a:cubicBezTo>
                  <a:pt x="0" y="1814"/>
                  <a:pt x="155" y="2057"/>
                  <a:pt x="384" y="2183"/>
                </a:cubicBezTo>
                <a:lnTo>
                  <a:pt x="384" y="4764"/>
                </a:lnTo>
                <a:cubicBezTo>
                  <a:pt x="384" y="4858"/>
                  <a:pt x="459" y="4933"/>
                  <a:pt x="553" y="4933"/>
                </a:cubicBezTo>
                <a:lnTo>
                  <a:pt x="4696" y="4933"/>
                </a:lnTo>
                <a:cubicBezTo>
                  <a:pt x="4789" y="4933"/>
                  <a:pt x="4865" y="4858"/>
                  <a:pt x="4865" y="4764"/>
                </a:cubicBezTo>
                <a:lnTo>
                  <a:pt x="4865" y="1709"/>
                </a:lnTo>
                <a:lnTo>
                  <a:pt x="1457" y="1709"/>
                </a:lnTo>
                <a:cubicBezTo>
                  <a:pt x="1471" y="1653"/>
                  <a:pt x="1478" y="1595"/>
                  <a:pt x="1478" y="1535"/>
                </a:cubicBezTo>
                <a:cubicBezTo>
                  <a:pt x="1478" y="1474"/>
                  <a:pt x="1470" y="1414"/>
                  <a:pt x="1456" y="1357"/>
                </a:cubicBezTo>
                <a:lnTo>
                  <a:pt x="4865" y="1358"/>
                </a:lnTo>
                <a:lnTo>
                  <a:pt x="4865" y="169"/>
                </a:lnTo>
                <a:close/>
                <a:moveTo>
                  <a:pt x="1010" y="1535"/>
                </a:moveTo>
                <a:cubicBezTo>
                  <a:pt x="1010" y="1685"/>
                  <a:pt x="889" y="1806"/>
                  <a:pt x="739" y="1806"/>
                </a:cubicBezTo>
                <a:cubicBezTo>
                  <a:pt x="589" y="1806"/>
                  <a:pt x="468" y="1685"/>
                  <a:pt x="468" y="1535"/>
                </a:cubicBezTo>
                <a:cubicBezTo>
                  <a:pt x="468" y="1385"/>
                  <a:pt x="589" y="1264"/>
                  <a:pt x="739" y="1264"/>
                </a:cubicBezTo>
                <a:cubicBezTo>
                  <a:pt x="889" y="1264"/>
                  <a:pt x="1010" y="1385"/>
                  <a:pt x="1010" y="1535"/>
                </a:cubicBezTo>
                <a:close/>
                <a:moveTo>
                  <a:pt x="4118" y="1991"/>
                </a:moveTo>
                <a:lnTo>
                  <a:pt x="4413" y="1991"/>
                </a:lnTo>
                <a:lnTo>
                  <a:pt x="4413" y="2615"/>
                </a:lnTo>
                <a:lnTo>
                  <a:pt x="3525" y="2615"/>
                </a:lnTo>
                <a:lnTo>
                  <a:pt x="4118" y="1991"/>
                </a:lnTo>
                <a:close/>
                <a:moveTo>
                  <a:pt x="2488" y="1991"/>
                </a:moveTo>
                <a:lnTo>
                  <a:pt x="3377" y="1991"/>
                </a:lnTo>
                <a:lnTo>
                  <a:pt x="2785" y="2615"/>
                </a:lnTo>
                <a:lnTo>
                  <a:pt x="1896" y="2615"/>
                </a:lnTo>
                <a:lnTo>
                  <a:pt x="2488" y="1991"/>
                </a:lnTo>
                <a:close/>
                <a:moveTo>
                  <a:pt x="1748" y="1991"/>
                </a:moveTo>
                <a:lnTo>
                  <a:pt x="1156" y="2615"/>
                </a:lnTo>
                <a:lnTo>
                  <a:pt x="835" y="2615"/>
                </a:lnTo>
                <a:lnTo>
                  <a:pt x="835" y="2268"/>
                </a:lnTo>
                <a:cubicBezTo>
                  <a:pt x="1032" y="2242"/>
                  <a:pt x="1204" y="2139"/>
                  <a:pt x="1320" y="1991"/>
                </a:cubicBezTo>
                <a:lnTo>
                  <a:pt x="1748" y="1991"/>
                </a:lnTo>
                <a:close/>
                <a:moveTo>
                  <a:pt x="1193" y="952"/>
                </a:moveTo>
                <a:cubicBezTo>
                  <a:pt x="1091" y="873"/>
                  <a:pt x="969" y="820"/>
                  <a:pt x="835" y="803"/>
                </a:cubicBezTo>
                <a:lnTo>
                  <a:pt x="835" y="367"/>
                </a:lnTo>
                <a:lnTo>
                  <a:pt x="1748" y="367"/>
                </a:lnTo>
                <a:lnTo>
                  <a:pt x="1193" y="952"/>
                </a:lnTo>
                <a:close/>
                <a:moveTo>
                  <a:pt x="2785" y="991"/>
                </a:moveTo>
                <a:lnTo>
                  <a:pt x="1896" y="991"/>
                </a:lnTo>
                <a:lnTo>
                  <a:pt x="2488" y="367"/>
                </a:lnTo>
                <a:lnTo>
                  <a:pt x="3377" y="367"/>
                </a:lnTo>
                <a:lnTo>
                  <a:pt x="2785" y="991"/>
                </a:lnTo>
                <a:close/>
                <a:moveTo>
                  <a:pt x="4413" y="991"/>
                </a:moveTo>
                <a:lnTo>
                  <a:pt x="3525" y="991"/>
                </a:lnTo>
                <a:lnTo>
                  <a:pt x="4118" y="367"/>
                </a:lnTo>
                <a:lnTo>
                  <a:pt x="4413" y="367"/>
                </a:lnTo>
                <a:lnTo>
                  <a:pt x="4413" y="991"/>
                </a:lnTo>
                <a:close/>
              </a:path>
            </a:pathLst>
          </a:custGeom>
          <a:solidFill>
            <a:schemeClr val="bg1"/>
          </a:solidFill>
          <a:ln>
            <a:noFill/>
          </a:ln>
        </p:spPr>
      </p:sp>
      <p:pic>
        <p:nvPicPr>
          <p:cNvPr id="51" name="图片 50"/>
          <p:cNvPicPr>
            <a:picLocks noChangeAspect="1"/>
          </p:cNvPicPr>
          <p:nvPr/>
        </p:nvPicPr>
        <p:blipFill rotWithShape="1">
          <a:blip r:embed="rId3"/>
          <a:srcRect l="3679" t="5953" r="5080" b="4020"/>
          <a:stretch>
            <a:fillRect/>
          </a:stretch>
        </p:blipFill>
        <p:spPr>
          <a:xfrm>
            <a:off x="948275" y="1248502"/>
            <a:ext cx="4694615" cy="2520000"/>
          </a:xfrm>
          <a:prstGeom prst="rect">
            <a:avLst/>
          </a:prstGeom>
        </p:spPr>
      </p:pic>
      <p:pic>
        <p:nvPicPr>
          <p:cNvPr id="52" name="图片 51"/>
          <p:cNvPicPr>
            <a:picLocks noChangeAspect="1"/>
          </p:cNvPicPr>
          <p:nvPr/>
        </p:nvPicPr>
        <p:blipFill rotWithShape="1">
          <a:blip r:embed="rId4"/>
          <a:srcRect l="1910" t="8792" b="15220"/>
          <a:stretch>
            <a:fillRect/>
          </a:stretch>
        </p:blipFill>
        <p:spPr>
          <a:xfrm>
            <a:off x="759367" y="4406354"/>
            <a:ext cx="7200000" cy="1705571"/>
          </a:xfrm>
          <a:prstGeom prst="rect">
            <a:avLst/>
          </a:prstGeom>
        </p:spPr>
      </p:pic>
      <p:pic>
        <p:nvPicPr>
          <p:cNvPr id="53" name="图片 52"/>
          <p:cNvPicPr>
            <a:picLocks noChangeAspect="1"/>
          </p:cNvPicPr>
          <p:nvPr/>
        </p:nvPicPr>
        <p:blipFill rotWithShape="1">
          <a:blip r:embed="rId5"/>
          <a:srcRect l="4440" t="7589" r="6588" b="18815"/>
          <a:stretch>
            <a:fillRect/>
          </a:stretch>
        </p:blipFill>
        <p:spPr>
          <a:xfrm>
            <a:off x="6549112" y="1188106"/>
            <a:ext cx="4320000" cy="1900024"/>
          </a:xfrm>
          <a:prstGeom prst="rect">
            <a:avLst/>
          </a:prstGeom>
        </p:spPr>
      </p:pic>
      <p:pic>
        <p:nvPicPr>
          <p:cNvPr id="50" name="图片 49"/>
          <p:cNvPicPr>
            <a:picLocks noChangeAspect="1"/>
          </p:cNvPicPr>
          <p:nvPr/>
        </p:nvPicPr>
        <p:blipFill rotWithShape="1">
          <a:blip r:embed="rId6"/>
          <a:srcRect l="3754" t="19025" r="2596" b="9792"/>
          <a:stretch>
            <a:fillRect/>
          </a:stretch>
        </p:blipFill>
        <p:spPr>
          <a:xfrm>
            <a:off x="6191250" y="3906382"/>
            <a:ext cx="5400000" cy="14046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31"/>
    </mc:Choice>
    <mc:Fallback>
      <p:transition spd="slow" advTm="8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506239" y="527957"/>
            <a:ext cx="3102610" cy="460375"/>
          </a:xfrm>
          <a:prstGeom prst="rect">
            <a:avLst/>
          </a:prstGeom>
          <a:noFill/>
        </p:spPr>
        <p:txBody>
          <a:bodyPr wrap="none" rtlCol="0">
            <a:spAutoFit/>
          </a:bodyPr>
          <a:lstStyle/>
          <a:p>
            <a:pPr algn="ctr"/>
            <a:r>
              <a:rPr lang="en-US" altLang="zh-CN"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2.2 Network Diagram</a:t>
            </a:r>
            <a:endPar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cinema-clapperboard_73867"/>
          <p:cNvSpPr>
            <a:spLocks noChangeAspect="1"/>
          </p:cNvSpPr>
          <p:nvPr/>
        </p:nvSpPr>
        <p:spPr bwMode="auto">
          <a:xfrm>
            <a:off x="1924057" y="2391132"/>
            <a:ext cx="340500" cy="34476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455839 w 606244"/>
              <a:gd name="T35" fmla="*/ 455839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455839 w 606244"/>
              <a:gd name="T45" fmla="*/ 455839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455839 w 606244"/>
              <a:gd name="T55" fmla="*/ 455839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455839 w 606244"/>
              <a:gd name="T65" fmla="*/ 455839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455839 w 606244"/>
              <a:gd name="T77" fmla="*/ 455839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455839 w 606244"/>
              <a:gd name="T87" fmla="*/ 455839 w 606244"/>
              <a:gd name="T88" fmla="*/ 600116 w 606244"/>
              <a:gd name="T89" fmla="*/ 600116 w 606244"/>
              <a:gd name="T90" fmla="*/ 600116 w 606244"/>
              <a:gd name="T91" fmla="*/ 600116 w 606244"/>
              <a:gd name="T92" fmla="*/ 600116 w 606244"/>
              <a:gd name="T93" fmla="*/ 600116 w 606244"/>
              <a:gd name="T94" fmla="*/ 600116 w 606244"/>
              <a:gd name="T95" fmla="*/ 600116 w 606244"/>
              <a:gd name="T96" fmla="*/ 455839 w 606244"/>
              <a:gd name="T97" fmla="*/ 455839 w 606244"/>
              <a:gd name="T98" fmla="*/ 600116 w 606244"/>
              <a:gd name="T99" fmla="*/ 600116 w 606244"/>
              <a:gd name="T100" fmla="*/ 600116 w 606244"/>
              <a:gd name="T101" fmla="*/ 600116 w 606244"/>
              <a:gd name="T102" fmla="*/ 600116 w 606244"/>
              <a:gd name="T103" fmla="*/ 600116 w 606244"/>
              <a:gd name="T104" fmla="*/ 600116 w 606244"/>
              <a:gd name="T10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65" h="4933">
                <a:moveTo>
                  <a:pt x="4865" y="169"/>
                </a:moveTo>
                <a:cubicBezTo>
                  <a:pt x="4865" y="76"/>
                  <a:pt x="4789" y="0"/>
                  <a:pt x="4696" y="0"/>
                </a:cubicBezTo>
                <a:lnTo>
                  <a:pt x="553" y="0"/>
                </a:lnTo>
                <a:cubicBezTo>
                  <a:pt x="459" y="0"/>
                  <a:pt x="384" y="76"/>
                  <a:pt x="384" y="169"/>
                </a:cubicBezTo>
                <a:lnTo>
                  <a:pt x="384" y="887"/>
                </a:lnTo>
                <a:cubicBezTo>
                  <a:pt x="155" y="1013"/>
                  <a:pt x="0" y="1256"/>
                  <a:pt x="0" y="1535"/>
                </a:cubicBezTo>
                <a:cubicBezTo>
                  <a:pt x="0" y="1814"/>
                  <a:pt x="155" y="2057"/>
                  <a:pt x="384" y="2183"/>
                </a:cubicBezTo>
                <a:lnTo>
                  <a:pt x="384" y="4764"/>
                </a:lnTo>
                <a:cubicBezTo>
                  <a:pt x="384" y="4858"/>
                  <a:pt x="459" y="4933"/>
                  <a:pt x="553" y="4933"/>
                </a:cubicBezTo>
                <a:lnTo>
                  <a:pt x="4696" y="4933"/>
                </a:lnTo>
                <a:cubicBezTo>
                  <a:pt x="4789" y="4933"/>
                  <a:pt x="4865" y="4858"/>
                  <a:pt x="4865" y="4764"/>
                </a:cubicBezTo>
                <a:lnTo>
                  <a:pt x="4865" y="1709"/>
                </a:lnTo>
                <a:lnTo>
                  <a:pt x="1457" y="1709"/>
                </a:lnTo>
                <a:cubicBezTo>
                  <a:pt x="1471" y="1653"/>
                  <a:pt x="1478" y="1595"/>
                  <a:pt x="1478" y="1535"/>
                </a:cubicBezTo>
                <a:cubicBezTo>
                  <a:pt x="1478" y="1474"/>
                  <a:pt x="1470" y="1414"/>
                  <a:pt x="1456" y="1357"/>
                </a:cubicBezTo>
                <a:lnTo>
                  <a:pt x="4865" y="1358"/>
                </a:lnTo>
                <a:lnTo>
                  <a:pt x="4865" y="169"/>
                </a:lnTo>
                <a:close/>
                <a:moveTo>
                  <a:pt x="1010" y="1535"/>
                </a:moveTo>
                <a:cubicBezTo>
                  <a:pt x="1010" y="1685"/>
                  <a:pt x="889" y="1806"/>
                  <a:pt x="739" y="1806"/>
                </a:cubicBezTo>
                <a:cubicBezTo>
                  <a:pt x="589" y="1806"/>
                  <a:pt x="468" y="1685"/>
                  <a:pt x="468" y="1535"/>
                </a:cubicBezTo>
                <a:cubicBezTo>
                  <a:pt x="468" y="1385"/>
                  <a:pt x="589" y="1264"/>
                  <a:pt x="739" y="1264"/>
                </a:cubicBezTo>
                <a:cubicBezTo>
                  <a:pt x="889" y="1264"/>
                  <a:pt x="1010" y="1385"/>
                  <a:pt x="1010" y="1535"/>
                </a:cubicBezTo>
                <a:close/>
                <a:moveTo>
                  <a:pt x="4118" y="1991"/>
                </a:moveTo>
                <a:lnTo>
                  <a:pt x="4413" y="1991"/>
                </a:lnTo>
                <a:lnTo>
                  <a:pt x="4413" y="2615"/>
                </a:lnTo>
                <a:lnTo>
                  <a:pt x="3525" y="2615"/>
                </a:lnTo>
                <a:lnTo>
                  <a:pt x="4118" y="1991"/>
                </a:lnTo>
                <a:close/>
                <a:moveTo>
                  <a:pt x="2488" y="1991"/>
                </a:moveTo>
                <a:lnTo>
                  <a:pt x="3377" y="1991"/>
                </a:lnTo>
                <a:lnTo>
                  <a:pt x="2785" y="2615"/>
                </a:lnTo>
                <a:lnTo>
                  <a:pt x="1896" y="2615"/>
                </a:lnTo>
                <a:lnTo>
                  <a:pt x="2488" y="1991"/>
                </a:lnTo>
                <a:close/>
                <a:moveTo>
                  <a:pt x="1748" y="1991"/>
                </a:moveTo>
                <a:lnTo>
                  <a:pt x="1156" y="2615"/>
                </a:lnTo>
                <a:lnTo>
                  <a:pt x="835" y="2615"/>
                </a:lnTo>
                <a:lnTo>
                  <a:pt x="835" y="2268"/>
                </a:lnTo>
                <a:cubicBezTo>
                  <a:pt x="1032" y="2242"/>
                  <a:pt x="1204" y="2139"/>
                  <a:pt x="1320" y="1991"/>
                </a:cubicBezTo>
                <a:lnTo>
                  <a:pt x="1748" y="1991"/>
                </a:lnTo>
                <a:close/>
                <a:moveTo>
                  <a:pt x="1193" y="952"/>
                </a:moveTo>
                <a:cubicBezTo>
                  <a:pt x="1091" y="873"/>
                  <a:pt x="969" y="820"/>
                  <a:pt x="835" y="803"/>
                </a:cubicBezTo>
                <a:lnTo>
                  <a:pt x="835" y="367"/>
                </a:lnTo>
                <a:lnTo>
                  <a:pt x="1748" y="367"/>
                </a:lnTo>
                <a:lnTo>
                  <a:pt x="1193" y="952"/>
                </a:lnTo>
                <a:close/>
                <a:moveTo>
                  <a:pt x="2785" y="991"/>
                </a:moveTo>
                <a:lnTo>
                  <a:pt x="1896" y="991"/>
                </a:lnTo>
                <a:lnTo>
                  <a:pt x="2488" y="367"/>
                </a:lnTo>
                <a:lnTo>
                  <a:pt x="3377" y="367"/>
                </a:lnTo>
                <a:lnTo>
                  <a:pt x="2785" y="991"/>
                </a:lnTo>
                <a:close/>
                <a:moveTo>
                  <a:pt x="4413" y="991"/>
                </a:moveTo>
                <a:lnTo>
                  <a:pt x="3525" y="991"/>
                </a:lnTo>
                <a:lnTo>
                  <a:pt x="4118" y="367"/>
                </a:lnTo>
                <a:lnTo>
                  <a:pt x="4413" y="367"/>
                </a:lnTo>
                <a:lnTo>
                  <a:pt x="4413" y="991"/>
                </a:lnTo>
                <a:close/>
              </a:path>
            </a:pathLst>
          </a:custGeom>
          <a:solidFill>
            <a:schemeClr val="bg1"/>
          </a:solidFill>
          <a:ln>
            <a:noFill/>
          </a:ln>
        </p:spPr>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44" y="1319556"/>
            <a:ext cx="10752154" cy="46605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45"/>
    </mc:Choice>
    <mc:Fallback>
      <p:transition spd="slow" advTm="654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38136" y="175185"/>
            <a:ext cx="6472993" cy="6507631"/>
          </a:xfrm>
          <a:custGeom>
            <a:avLst/>
            <a:gdLst>
              <a:gd name="connsiteX0" fmla="*/ 0 w 6471967"/>
              <a:gd name="connsiteY0" fmla="*/ 0 h 6858000"/>
              <a:gd name="connsiteX1" fmla="*/ 6471967 w 6471967"/>
              <a:gd name="connsiteY1" fmla="*/ 0 h 6858000"/>
              <a:gd name="connsiteX2" fmla="*/ 1647638 w 6471967"/>
              <a:gd name="connsiteY2" fmla="*/ 6858000 h 6858000"/>
              <a:gd name="connsiteX3" fmla="*/ 0 w 64719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1967" h="6858000">
                <a:moveTo>
                  <a:pt x="0" y="0"/>
                </a:moveTo>
                <a:lnTo>
                  <a:pt x="6471967" y="0"/>
                </a:lnTo>
                <a:lnTo>
                  <a:pt x="1647638" y="6858000"/>
                </a:lnTo>
                <a:lnTo>
                  <a:pt x="0" y="6858000"/>
                </a:lnTo>
                <a:close/>
              </a:path>
            </a:pathLst>
          </a:custGeom>
          <a:solidFill>
            <a:srgbClr val="6FB5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圆角 9"/>
          <p:cNvSpPr/>
          <p:nvPr/>
        </p:nvSpPr>
        <p:spPr>
          <a:xfrm>
            <a:off x="369990" y="395515"/>
            <a:ext cx="11452021" cy="6066970"/>
          </a:xfrm>
          <a:prstGeom prst="roundRect">
            <a:avLst>
              <a:gd name="adj" fmla="val 8608"/>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 y="-26989"/>
            <a:ext cx="689429" cy="643847"/>
          </a:xfrm>
          <a:custGeom>
            <a:avLst/>
            <a:gdLst>
              <a:gd name="connsiteX0" fmla="*/ 0 w 689429"/>
              <a:gd name="connsiteY0" fmla="*/ 0 h 643847"/>
              <a:gd name="connsiteX1" fmla="*/ 648787 w 689429"/>
              <a:gd name="connsiteY1" fmla="*/ 0 h 643847"/>
              <a:gd name="connsiteX2" fmla="*/ 653500 w 689429"/>
              <a:gd name="connsiteY2" fmla="*/ 8684 h 643847"/>
              <a:gd name="connsiteX3" fmla="*/ 689429 w 689429"/>
              <a:gd name="connsiteY3" fmla="*/ 186647 h 643847"/>
              <a:gd name="connsiteX4" fmla="*/ 232229 w 689429"/>
              <a:gd name="connsiteY4" fmla="*/ 643847 h 643847"/>
              <a:gd name="connsiteX5" fmla="*/ 54266 w 689429"/>
              <a:gd name="connsiteY5" fmla="*/ 607918 h 643847"/>
              <a:gd name="connsiteX6" fmla="*/ 0 w 689429"/>
              <a:gd name="connsiteY6" fmla="*/ 578463 h 6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429" h="643847">
                <a:moveTo>
                  <a:pt x="0" y="0"/>
                </a:moveTo>
                <a:lnTo>
                  <a:pt x="648787" y="0"/>
                </a:lnTo>
                <a:lnTo>
                  <a:pt x="653500" y="8684"/>
                </a:lnTo>
                <a:cubicBezTo>
                  <a:pt x="676636" y="63383"/>
                  <a:pt x="689429" y="123521"/>
                  <a:pt x="689429" y="186647"/>
                </a:cubicBezTo>
                <a:cubicBezTo>
                  <a:pt x="689429" y="439152"/>
                  <a:pt x="484734" y="643847"/>
                  <a:pt x="232229" y="643847"/>
                </a:cubicBezTo>
                <a:cubicBezTo>
                  <a:pt x="169103" y="643847"/>
                  <a:pt x="108965" y="631054"/>
                  <a:pt x="54266" y="607918"/>
                </a:cubicBezTo>
                <a:lnTo>
                  <a:pt x="0" y="578463"/>
                </a:lnTo>
                <a:close/>
              </a:path>
            </a:pathLst>
          </a:cu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等腰三角形 15"/>
          <p:cNvSpPr/>
          <p:nvPr/>
        </p:nvSpPr>
        <p:spPr>
          <a:xfrm rot="5400000">
            <a:off x="108567" y="6393097"/>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237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666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709535" y="120778"/>
            <a:ext cx="120390" cy="120390"/>
          </a:xfrm>
          <a:prstGeom prst="ellips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9433023" y="6596540"/>
            <a:ext cx="1422204" cy="172552"/>
            <a:chOff x="8075667" y="5703266"/>
            <a:chExt cx="2320901" cy="281589"/>
          </a:xfrm>
        </p:grpSpPr>
        <p:sp>
          <p:nvSpPr>
            <p:cNvPr id="20" name="等腰三角形 19"/>
            <p:cNvSpPr/>
            <p:nvPr/>
          </p:nvSpPr>
          <p:spPr>
            <a:xfrm rot="5400000">
              <a:off x="988757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956024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9232916" y="5759957"/>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V 形 22"/>
            <p:cNvSpPr/>
            <p:nvPr/>
          </p:nvSpPr>
          <p:spPr>
            <a:xfrm>
              <a:off x="8953696"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V 形 23"/>
            <p:cNvSpPr/>
            <p:nvPr/>
          </p:nvSpPr>
          <p:spPr>
            <a:xfrm>
              <a:off x="8465901"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箭头: V 形 24"/>
            <p:cNvSpPr/>
            <p:nvPr/>
          </p:nvSpPr>
          <p:spPr>
            <a:xfrm>
              <a:off x="8075667"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661019" y="5703266"/>
              <a:ext cx="211932" cy="281589"/>
            </a:xfrm>
            <a:prstGeom prst="chevron">
              <a:avLst>
                <a:gd name="adj" fmla="val 497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p:cNvSpPr/>
            <p:nvPr/>
          </p:nvSpPr>
          <p:spPr>
            <a:xfrm>
              <a:off x="8270784" y="5703266"/>
              <a:ext cx="211931" cy="281588"/>
            </a:xfrm>
            <a:prstGeom prst="chevron">
              <a:avLst>
                <a:gd name="adj" fmla="val 598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等腰三角形 29"/>
            <p:cNvSpPr/>
            <p:nvPr/>
          </p:nvSpPr>
          <p:spPr>
            <a:xfrm rot="5400000">
              <a:off x="10214905" y="5752571"/>
              <a:ext cx="195119" cy="168206"/>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061772" y="243318"/>
            <a:ext cx="380999" cy="380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631510" y="3171372"/>
            <a:ext cx="380999" cy="380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471702" y="527957"/>
            <a:ext cx="2641600" cy="460375"/>
          </a:xfrm>
          <a:prstGeom prst="rect">
            <a:avLst/>
          </a:prstGeom>
          <a:noFill/>
        </p:spPr>
        <p:txBody>
          <a:bodyPr wrap="none" rtlCol="0">
            <a:spAutoFit/>
          </a:bodyPr>
          <a:lstStyle/>
          <a:p>
            <a:pPr algn="ctr"/>
            <a:r>
              <a:rPr lang="en-US" altLang="zh-CN"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rPr>
              <a:t>2.3 Gantt Charts</a:t>
            </a:r>
            <a:endParaRPr lang="zh-CN" altLang="en-US" sz="2400" b="1" dirty="0">
              <a:gradFill>
                <a:gsLst>
                  <a:gs pos="0">
                    <a:srgbClr val="008FD8"/>
                  </a:gs>
                  <a:gs pos="100000">
                    <a:srgbClr val="1C208A"/>
                  </a:gs>
                </a:gsLst>
                <a:lin ang="5400000" scaled="1"/>
              </a:gradFill>
              <a:latin typeface="汉仪书宋二简" panose="02010609000101010101" pitchFamily="2" charset="-122"/>
              <a:ea typeface="汉仪书宋二简" panose="02010609000101010101" pitchFamily="2" charset="-122"/>
            </a:endParaRPr>
          </a:p>
        </p:txBody>
      </p:sp>
      <p:sp>
        <p:nvSpPr>
          <p:cNvPr id="28" name="等腰三角形 27"/>
          <p:cNvSpPr/>
          <p:nvPr/>
        </p:nvSpPr>
        <p:spPr>
          <a:xfrm rot="5400000">
            <a:off x="700375" y="557526"/>
            <a:ext cx="428752" cy="369614"/>
          </a:xfrm>
          <a:prstGeom prst="triangle">
            <a:avLst/>
          </a:prstGeom>
          <a:solidFill>
            <a:srgbClr val="F59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cinema-clapperboard_73867"/>
          <p:cNvSpPr>
            <a:spLocks noChangeAspect="1"/>
          </p:cNvSpPr>
          <p:nvPr/>
        </p:nvSpPr>
        <p:spPr bwMode="auto">
          <a:xfrm>
            <a:off x="1924057" y="2391132"/>
            <a:ext cx="340500" cy="34476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455839 w 606244"/>
              <a:gd name="T35" fmla="*/ 455839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455839 w 606244"/>
              <a:gd name="T45" fmla="*/ 455839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455839 w 606244"/>
              <a:gd name="T55" fmla="*/ 455839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455839 w 606244"/>
              <a:gd name="T65" fmla="*/ 455839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455839 w 606244"/>
              <a:gd name="T77" fmla="*/ 455839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455839 w 606244"/>
              <a:gd name="T87" fmla="*/ 455839 w 606244"/>
              <a:gd name="T88" fmla="*/ 600116 w 606244"/>
              <a:gd name="T89" fmla="*/ 600116 w 606244"/>
              <a:gd name="T90" fmla="*/ 600116 w 606244"/>
              <a:gd name="T91" fmla="*/ 600116 w 606244"/>
              <a:gd name="T92" fmla="*/ 600116 w 606244"/>
              <a:gd name="T93" fmla="*/ 600116 w 606244"/>
              <a:gd name="T94" fmla="*/ 600116 w 606244"/>
              <a:gd name="T95" fmla="*/ 600116 w 606244"/>
              <a:gd name="T96" fmla="*/ 455839 w 606244"/>
              <a:gd name="T97" fmla="*/ 455839 w 606244"/>
              <a:gd name="T98" fmla="*/ 600116 w 606244"/>
              <a:gd name="T99" fmla="*/ 600116 w 606244"/>
              <a:gd name="T100" fmla="*/ 600116 w 606244"/>
              <a:gd name="T101" fmla="*/ 600116 w 606244"/>
              <a:gd name="T102" fmla="*/ 600116 w 606244"/>
              <a:gd name="T103" fmla="*/ 600116 w 606244"/>
              <a:gd name="T104" fmla="*/ 600116 w 606244"/>
              <a:gd name="T10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65" h="4933">
                <a:moveTo>
                  <a:pt x="4865" y="169"/>
                </a:moveTo>
                <a:cubicBezTo>
                  <a:pt x="4865" y="76"/>
                  <a:pt x="4789" y="0"/>
                  <a:pt x="4696" y="0"/>
                </a:cubicBezTo>
                <a:lnTo>
                  <a:pt x="553" y="0"/>
                </a:lnTo>
                <a:cubicBezTo>
                  <a:pt x="459" y="0"/>
                  <a:pt x="384" y="76"/>
                  <a:pt x="384" y="169"/>
                </a:cubicBezTo>
                <a:lnTo>
                  <a:pt x="384" y="887"/>
                </a:lnTo>
                <a:cubicBezTo>
                  <a:pt x="155" y="1013"/>
                  <a:pt x="0" y="1256"/>
                  <a:pt x="0" y="1535"/>
                </a:cubicBezTo>
                <a:cubicBezTo>
                  <a:pt x="0" y="1814"/>
                  <a:pt x="155" y="2057"/>
                  <a:pt x="384" y="2183"/>
                </a:cubicBezTo>
                <a:lnTo>
                  <a:pt x="384" y="4764"/>
                </a:lnTo>
                <a:cubicBezTo>
                  <a:pt x="384" y="4858"/>
                  <a:pt x="459" y="4933"/>
                  <a:pt x="553" y="4933"/>
                </a:cubicBezTo>
                <a:lnTo>
                  <a:pt x="4696" y="4933"/>
                </a:lnTo>
                <a:cubicBezTo>
                  <a:pt x="4789" y="4933"/>
                  <a:pt x="4865" y="4858"/>
                  <a:pt x="4865" y="4764"/>
                </a:cubicBezTo>
                <a:lnTo>
                  <a:pt x="4865" y="1709"/>
                </a:lnTo>
                <a:lnTo>
                  <a:pt x="1457" y="1709"/>
                </a:lnTo>
                <a:cubicBezTo>
                  <a:pt x="1471" y="1653"/>
                  <a:pt x="1478" y="1595"/>
                  <a:pt x="1478" y="1535"/>
                </a:cubicBezTo>
                <a:cubicBezTo>
                  <a:pt x="1478" y="1474"/>
                  <a:pt x="1470" y="1414"/>
                  <a:pt x="1456" y="1357"/>
                </a:cubicBezTo>
                <a:lnTo>
                  <a:pt x="4865" y="1358"/>
                </a:lnTo>
                <a:lnTo>
                  <a:pt x="4865" y="169"/>
                </a:lnTo>
                <a:close/>
                <a:moveTo>
                  <a:pt x="1010" y="1535"/>
                </a:moveTo>
                <a:cubicBezTo>
                  <a:pt x="1010" y="1685"/>
                  <a:pt x="889" y="1806"/>
                  <a:pt x="739" y="1806"/>
                </a:cubicBezTo>
                <a:cubicBezTo>
                  <a:pt x="589" y="1806"/>
                  <a:pt x="468" y="1685"/>
                  <a:pt x="468" y="1535"/>
                </a:cubicBezTo>
                <a:cubicBezTo>
                  <a:pt x="468" y="1385"/>
                  <a:pt x="589" y="1264"/>
                  <a:pt x="739" y="1264"/>
                </a:cubicBezTo>
                <a:cubicBezTo>
                  <a:pt x="889" y="1264"/>
                  <a:pt x="1010" y="1385"/>
                  <a:pt x="1010" y="1535"/>
                </a:cubicBezTo>
                <a:close/>
                <a:moveTo>
                  <a:pt x="4118" y="1991"/>
                </a:moveTo>
                <a:lnTo>
                  <a:pt x="4413" y="1991"/>
                </a:lnTo>
                <a:lnTo>
                  <a:pt x="4413" y="2615"/>
                </a:lnTo>
                <a:lnTo>
                  <a:pt x="3525" y="2615"/>
                </a:lnTo>
                <a:lnTo>
                  <a:pt x="4118" y="1991"/>
                </a:lnTo>
                <a:close/>
                <a:moveTo>
                  <a:pt x="2488" y="1991"/>
                </a:moveTo>
                <a:lnTo>
                  <a:pt x="3377" y="1991"/>
                </a:lnTo>
                <a:lnTo>
                  <a:pt x="2785" y="2615"/>
                </a:lnTo>
                <a:lnTo>
                  <a:pt x="1896" y="2615"/>
                </a:lnTo>
                <a:lnTo>
                  <a:pt x="2488" y="1991"/>
                </a:lnTo>
                <a:close/>
                <a:moveTo>
                  <a:pt x="1748" y="1991"/>
                </a:moveTo>
                <a:lnTo>
                  <a:pt x="1156" y="2615"/>
                </a:lnTo>
                <a:lnTo>
                  <a:pt x="835" y="2615"/>
                </a:lnTo>
                <a:lnTo>
                  <a:pt x="835" y="2268"/>
                </a:lnTo>
                <a:cubicBezTo>
                  <a:pt x="1032" y="2242"/>
                  <a:pt x="1204" y="2139"/>
                  <a:pt x="1320" y="1991"/>
                </a:cubicBezTo>
                <a:lnTo>
                  <a:pt x="1748" y="1991"/>
                </a:lnTo>
                <a:close/>
                <a:moveTo>
                  <a:pt x="1193" y="952"/>
                </a:moveTo>
                <a:cubicBezTo>
                  <a:pt x="1091" y="873"/>
                  <a:pt x="969" y="820"/>
                  <a:pt x="835" y="803"/>
                </a:cubicBezTo>
                <a:lnTo>
                  <a:pt x="835" y="367"/>
                </a:lnTo>
                <a:lnTo>
                  <a:pt x="1748" y="367"/>
                </a:lnTo>
                <a:lnTo>
                  <a:pt x="1193" y="952"/>
                </a:lnTo>
                <a:close/>
                <a:moveTo>
                  <a:pt x="2785" y="991"/>
                </a:moveTo>
                <a:lnTo>
                  <a:pt x="1896" y="991"/>
                </a:lnTo>
                <a:lnTo>
                  <a:pt x="2488" y="367"/>
                </a:lnTo>
                <a:lnTo>
                  <a:pt x="3377" y="367"/>
                </a:lnTo>
                <a:lnTo>
                  <a:pt x="2785" y="991"/>
                </a:lnTo>
                <a:close/>
                <a:moveTo>
                  <a:pt x="4413" y="991"/>
                </a:moveTo>
                <a:lnTo>
                  <a:pt x="3525" y="991"/>
                </a:lnTo>
                <a:lnTo>
                  <a:pt x="4118" y="367"/>
                </a:lnTo>
                <a:lnTo>
                  <a:pt x="4413" y="367"/>
                </a:lnTo>
                <a:lnTo>
                  <a:pt x="4413" y="991"/>
                </a:lnTo>
                <a:close/>
              </a:path>
            </a:pathLst>
          </a:custGeom>
          <a:solidFill>
            <a:schemeClr val="bg1"/>
          </a:solidFill>
          <a:ln>
            <a:noFill/>
          </a:ln>
        </p:spPr>
      </p:sp>
      <p:pic>
        <p:nvPicPr>
          <p:cNvPr id="32" name="Picture 9" descr="Generated"/>
          <p:cNvPicPr/>
          <p:nvPr/>
        </p:nvPicPr>
        <p:blipFill>
          <a:blip r:embed="rId3">
            <a:extLst>
              <a:ext uri="{28A0092B-C50C-407E-A947-70E740481C1C}">
                <a14:useLocalDpi xmlns:a14="http://schemas.microsoft.com/office/drawing/2010/main" val="0"/>
              </a:ext>
            </a:extLst>
          </a:blip>
          <a:stretch>
            <a:fillRect/>
          </a:stretch>
        </p:blipFill>
        <p:spPr>
          <a:xfrm>
            <a:off x="2840398" y="989622"/>
            <a:ext cx="7279623" cy="52266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50"/>
    </mc:Choice>
    <mc:Fallback>
      <p:transition spd="slow" advTm="375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9.1"/>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991369b-610b-40f7-a060-47b2fc0fc320}"/>
  <p:tag name="TABLE_RECT" val="146.241*77.5824*656.55*422.2"/>
  <p:tag name="TABLE_EMPHASIZE_COLOR" val="1541319"/>
  <p:tag name="TABLE_ONEKEY_SKIN_IDX" val="0"/>
  <p:tag name="TABLE_SKINIDX" val="0"/>
  <p:tag name="TABLE_COLORIDX" val="d"/>
  <p:tag name="TABLE_COLOR_RGB" val="0x000000*0xFFFFFF*0x212121*0xFFFFFF*0x1784C7*0x1BA8C9*0x22C29C*0x91CE24*0xF4B720*0xDA542A"/>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f8bc3911-b94f-4886-bd6a-89e0a82a98f9}"/>
  <p:tag name="TABLE_RECT" val="271.081*73.3717*649.65*409.25"/>
  <p:tag name="TABLE_EMPHASIZE_COLOR" val="9684449"/>
  <p:tag name="TABLE_ONEKEY_SKIN_IDX" val="0"/>
  <p:tag name="TABLE_SKINIDX" val="1"/>
  <p:tag name="TABLE_COLORIDX" val="k"/>
  <p:tag name="TABLE_COLOR_RGB" val="0x000000*0xFFFFFF*0x44546A*0xE6E5E5*0x93C5E1*0xACA7DD*0x65B5BD*0x85B8D7*0xB8A2CE*0x66A5BC"/>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f8bc3911-b94f-4886-bd6a-89e0a82a98f9}"/>
  <p:tag name="TABLE_RECT" val="271.081*73.3717*649.65*409.25"/>
  <p:tag name="TABLE_EMPHASIZE_COLOR" val="9684449"/>
  <p:tag name="TABLE_ONEKEY_SKIN_IDX" val="0"/>
  <p:tag name="TABLE_SKINIDX" val="1"/>
  <p:tag name="TABLE_COLORIDX" val="k"/>
  <p:tag name="TABLE_COLOR_RGB" val="0x000000*0xFFFFFF*0x44546A*0xE6E5E5*0x93C5E1*0xACA7DD*0x65B5BD*0x85B8D7*0xB8A2CE*0x66A5BC"/>
</p:tagLst>
</file>

<file path=ppt/tags/tag5.xml><?xml version="1.0" encoding="utf-8"?>
<p:tagLst xmlns:a="http://schemas.openxmlformats.org/drawingml/2006/main" xmlns:r="http://schemas.openxmlformats.org/officeDocument/2006/relationships" xmlns:p="http://schemas.openxmlformats.org/presentationml/2006/main">
  <p:tag name="TIMING" val="|1.9"/>
</p:tagLst>
</file>

<file path=ppt/tags/tag6.xml><?xml version="1.0" encoding="utf-8"?>
<p:tagLst xmlns:a="http://schemas.openxmlformats.org/drawingml/2006/main" xmlns:r="http://schemas.openxmlformats.org/officeDocument/2006/relationships" xmlns:p="http://schemas.openxmlformats.org/presentationml/2006/main">
  <p:tag name="TIMING" val="|10.8|0.6|0.6|0.5|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5444</Words>
  <Application>Microsoft Office PowerPoint</Application>
  <PresentationFormat>宽屏</PresentationFormat>
  <Paragraphs>989</Paragraphs>
  <Slides>66</Slides>
  <Notes>36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66</vt:i4>
      </vt:variant>
    </vt:vector>
  </HeadingPairs>
  <TitlesOfParts>
    <vt:vector size="78" baseType="lpstr">
      <vt:lpstr>Adobe 宋体 Std L</vt:lpstr>
      <vt:lpstr>等线</vt:lpstr>
      <vt:lpstr>等线 Light</vt:lpstr>
      <vt:lpstr>汉仪书宋二简</vt:lpstr>
      <vt:lpstr>思源宋体 Light</vt:lpstr>
      <vt:lpstr>宋体</vt:lpstr>
      <vt:lpstr>微软雅黑</vt:lpstr>
      <vt:lpstr>Arial</vt:lpstr>
      <vt:lpstr>Calibri</vt:lpstr>
      <vt:lpstr>Open Sans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Xanthe D</cp:lastModifiedBy>
  <cp:revision>52</cp:revision>
  <dcterms:created xsi:type="dcterms:W3CDTF">2020-05-19T02:44:00Z</dcterms:created>
  <dcterms:modified xsi:type="dcterms:W3CDTF">2022-06-09T11:39:59Z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y fmtid="{D5CDD505-2E9C-101B-9397-08002B2CF9AE}" pid="3" name="KSOTemplateUUID">
    <vt:lpwstr>v1.0_mb_6Cv7q6mHezRdVEHXdypw6Q==</vt:lpwstr>
  </property>
</Properties>
</file>